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4" r:id="rId11"/>
    <p:sldId id="274" r:id="rId12"/>
    <p:sldId id="267" r:id="rId13"/>
    <p:sldId id="269" r:id="rId14"/>
    <p:sldId id="270" r:id="rId15"/>
    <p:sldId id="275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DC8B-B0F2-4E3E-8325-09951C92222E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05ED-23FD-4DBA-87F5-AB8C63FAB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34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DC8B-B0F2-4E3E-8325-09951C92222E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05ED-23FD-4DBA-87F5-AB8C63FAB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62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DC8B-B0F2-4E3E-8325-09951C92222E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05ED-23FD-4DBA-87F5-AB8C63FAB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259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DC8B-B0F2-4E3E-8325-09951C92222E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05ED-23FD-4DBA-87F5-AB8C63FAB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662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DC8B-B0F2-4E3E-8325-09951C92222E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05ED-23FD-4DBA-87F5-AB8C63FAB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117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DC8B-B0F2-4E3E-8325-09951C92222E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05ED-23FD-4DBA-87F5-AB8C63FAB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67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DC8B-B0F2-4E3E-8325-09951C92222E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05ED-23FD-4DBA-87F5-AB8C63FAB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007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DC8B-B0F2-4E3E-8325-09951C92222E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05ED-23FD-4DBA-87F5-AB8C63FAB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07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DC8B-B0F2-4E3E-8325-09951C92222E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05ED-23FD-4DBA-87F5-AB8C63FAB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80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DC8B-B0F2-4E3E-8325-09951C92222E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05ED-23FD-4DBA-87F5-AB8C63FAB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5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DC8B-B0F2-4E3E-8325-09951C92222E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05ED-23FD-4DBA-87F5-AB8C63FAB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049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3DC8B-B0F2-4E3E-8325-09951C92222E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B05ED-23FD-4DBA-87F5-AB8C63FAB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62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mailto:sheryl@calcupa.org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3"/>
          <a:stretch/>
        </p:blipFill>
        <p:spPr>
          <a:xfrm>
            <a:off x="4667250" y="0"/>
            <a:ext cx="4476750" cy="300892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9160378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2639"/>
            <a:ext cx="2667000" cy="1777524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7250" cy="3113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24333" y="2966868"/>
            <a:ext cx="4836045" cy="174451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r">
              <a:lnSpc>
                <a:spcPts val="3000"/>
              </a:lnSpc>
              <a:spcAft>
                <a:spcPts val="2000"/>
              </a:spcAft>
            </a:pPr>
            <a:r>
              <a:rPr lang="en-US" sz="3600" dirty="0">
                <a:solidFill>
                  <a:srgbClr val="FFFF00"/>
                </a:solidFill>
              </a:rPr>
              <a:t>2019</a:t>
            </a:r>
          </a:p>
          <a:p>
            <a:pPr algn="r">
              <a:lnSpc>
                <a:spcPts val="3000"/>
              </a:lnSpc>
              <a:spcAft>
                <a:spcPts val="2000"/>
              </a:spcAft>
            </a:pPr>
            <a:r>
              <a:rPr lang="en-US" sz="3600" dirty="0">
                <a:solidFill>
                  <a:srgbClr val="FFFF00"/>
                </a:solidFill>
              </a:rPr>
              <a:t> CUPA CONFERENCE</a:t>
            </a:r>
          </a:p>
          <a:p>
            <a:pPr algn="r">
              <a:lnSpc>
                <a:spcPts val="3000"/>
              </a:lnSpc>
              <a:spcAft>
                <a:spcPts val="3000"/>
              </a:spcAft>
            </a:pPr>
            <a:r>
              <a:rPr lang="en-US" sz="2400" dirty="0">
                <a:solidFill>
                  <a:srgbClr val="FFFF00"/>
                </a:solidFill>
              </a:rPr>
              <a:t>SPONSORSHIP OPPORTUNITIES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613" y="3052738"/>
            <a:ext cx="1695450" cy="1661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2" b="11838"/>
          <a:stretch/>
        </p:blipFill>
        <p:spPr bwMode="auto">
          <a:xfrm>
            <a:off x="0" y="4714279"/>
            <a:ext cx="3546505" cy="232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0419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04800"/>
            <a:ext cx="86106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Industry Stakeholders Meeting</a:t>
            </a:r>
          </a:p>
          <a:p>
            <a:r>
              <a:rPr lang="en-US" sz="1200" dirty="0"/>
              <a:t>Sponsor receives:</a:t>
            </a:r>
          </a:p>
          <a:p>
            <a:r>
              <a:rPr lang="en-US" sz="1200" dirty="0"/>
              <a:t>Recognition slide in meeting room</a:t>
            </a:r>
          </a:p>
          <a:p>
            <a:r>
              <a:rPr lang="en-US" sz="1200" dirty="0"/>
              <a:t>Recognition on sponsor slide in breakfast, lunch and reception slide show</a:t>
            </a:r>
          </a:p>
          <a:p>
            <a:r>
              <a:rPr lang="en-US" sz="1200" dirty="0"/>
              <a:t>Brochure table space in meeting room</a:t>
            </a:r>
          </a:p>
          <a:p>
            <a:r>
              <a:rPr lang="en-US" sz="1200" dirty="0"/>
              <a:t>Sponsor sign at hors ‘d oeuvres table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Opening Ceremony Sponsor</a:t>
            </a:r>
          </a:p>
          <a:p>
            <a:r>
              <a:rPr lang="en-US" sz="1200" dirty="0"/>
              <a:t>Sponsor receives:</a:t>
            </a:r>
          </a:p>
          <a:p>
            <a:r>
              <a:rPr lang="en-US" sz="1200" dirty="0"/>
              <a:t>Recognition on Media Wall display (Monday &amp; Tuesday)</a:t>
            </a:r>
          </a:p>
          <a:p>
            <a:r>
              <a:rPr lang="en-US" sz="1200" dirty="0"/>
              <a:t>Recognition one-sheet in 2,000+ conference notebooks</a:t>
            </a:r>
          </a:p>
          <a:p>
            <a:r>
              <a:rPr lang="en-US" sz="1200" dirty="0"/>
              <a:t>Recognition on sponsor slide in breakfast, lunch and reception slide show</a:t>
            </a:r>
          </a:p>
          <a:p>
            <a:r>
              <a:rPr lang="en-US" sz="1200" dirty="0"/>
              <a:t>Acknowledgement at Opening Ceremony</a:t>
            </a:r>
          </a:p>
          <a:p>
            <a:r>
              <a:rPr lang="en-US" sz="1200" dirty="0"/>
              <a:t>Sponsorship logo in Sponsorship Information posted at calcupa.org</a:t>
            </a:r>
          </a:p>
          <a:p>
            <a:r>
              <a:rPr lang="en-US" sz="1200" dirty="0"/>
              <a:t>Literature space for your promotional materials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Wednesday Cookie Break Sponsor</a:t>
            </a:r>
          </a:p>
          <a:p>
            <a:r>
              <a:rPr lang="en-US" sz="1200" dirty="0"/>
              <a:t>Sponsor receives:</a:t>
            </a:r>
          </a:p>
          <a:p>
            <a:r>
              <a:rPr lang="en-US" sz="1200" dirty="0"/>
              <a:t>Recognition on Media Wall display (Monday, Tuesday &amp; Wednesday)</a:t>
            </a:r>
          </a:p>
          <a:p>
            <a:r>
              <a:rPr lang="en-US" sz="1200" dirty="0"/>
              <a:t>Recognition at Wednesday afternoon cookie station</a:t>
            </a:r>
          </a:p>
          <a:p>
            <a:r>
              <a:rPr lang="en-US" sz="1200" dirty="0"/>
              <a:t>Recognition on sponsor slide in breakfast, lunch and reception slide show</a:t>
            </a:r>
          </a:p>
          <a:p>
            <a:r>
              <a:rPr lang="en-US" sz="1200" dirty="0"/>
              <a:t>Sponsorship logo in Sponsorship Information posted at calcupa.org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035" y="2438400"/>
            <a:ext cx="3042303" cy="202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2018 CUPA Slide show.ppt [Compatibility Mode] - Microsoft PowerPoint non-commercial us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8" t="15345" r="6355" b="9779"/>
          <a:stretch/>
        </p:blipFill>
        <p:spPr>
          <a:xfrm>
            <a:off x="5105399" y="304800"/>
            <a:ext cx="2889903" cy="162533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084035" y="4865558"/>
            <a:ext cx="2819940" cy="1812130"/>
            <a:chOff x="5180886" y="2685627"/>
            <a:chExt cx="3441126" cy="258169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2685627"/>
              <a:ext cx="3288012" cy="2581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886" y="4086269"/>
              <a:ext cx="838200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74" t="4027" r="3267" b="61386"/>
          <a:stretch>
            <a:fillRect/>
          </a:stretch>
        </p:blipFill>
        <p:spPr bwMode="auto">
          <a:xfrm>
            <a:off x="7697184" y="5758268"/>
            <a:ext cx="1142016" cy="91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223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04800"/>
            <a:ext cx="86106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Welcome Reception Sponsor</a:t>
            </a:r>
          </a:p>
          <a:p>
            <a:r>
              <a:rPr lang="en-US" sz="1200" dirty="0"/>
              <a:t>Sponsor receives:</a:t>
            </a:r>
          </a:p>
          <a:p>
            <a:r>
              <a:rPr lang="en-US" sz="1200" dirty="0"/>
              <a:t>Recognition on Media Wall display (Monday &amp; Tuesday)</a:t>
            </a:r>
          </a:p>
          <a:p>
            <a:r>
              <a:rPr lang="en-US" sz="1200" dirty="0"/>
              <a:t>Recognition one-sheet in 2,000+ conference notebooks</a:t>
            </a:r>
          </a:p>
          <a:p>
            <a:r>
              <a:rPr lang="en-US" sz="1200" dirty="0"/>
              <a:t>Recognition on sponsor slide in breakfast, lunch and reception slide show </a:t>
            </a:r>
          </a:p>
          <a:p>
            <a:r>
              <a:rPr lang="en-US" sz="1200" dirty="0"/>
              <a:t>Acknowledgement at Welcome Reception</a:t>
            </a:r>
          </a:p>
          <a:p>
            <a:r>
              <a:rPr lang="en-US" sz="1200" dirty="0"/>
              <a:t>Sponsorship logo in Sponsorship Information posted at calcupa.org</a:t>
            </a:r>
          </a:p>
          <a:p>
            <a:r>
              <a:rPr lang="en-US" sz="1200" dirty="0"/>
              <a:t>Literature space for your promotional materials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Band Sponsor</a:t>
            </a:r>
          </a:p>
          <a:p>
            <a:r>
              <a:rPr lang="en-US" sz="1200" dirty="0"/>
              <a:t>Sponsor receives:</a:t>
            </a:r>
          </a:p>
          <a:p>
            <a:r>
              <a:rPr lang="en-US" sz="1200" dirty="0"/>
              <a:t>Recognition on Media Wall display (Monday, Tuesday &amp; Wednesday)</a:t>
            </a:r>
          </a:p>
          <a:p>
            <a:r>
              <a:rPr lang="en-US" sz="1200" dirty="0"/>
              <a:t>Acknowledgement at Reception</a:t>
            </a:r>
          </a:p>
          <a:p>
            <a:r>
              <a:rPr lang="en-US" sz="1200" dirty="0"/>
              <a:t>            (Welcome Reception – Tuesday, 2/26, from 4:45pm – 6:00pm)</a:t>
            </a:r>
          </a:p>
          <a:p>
            <a:r>
              <a:rPr lang="en-US" sz="1200" dirty="0"/>
              <a:t>            (Vendor Reception – Wednesday, 2/27,  from 4:45pm to 6:00pm)</a:t>
            </a:r>
          </a:p>
          <a:p>
            <a:r>
              <a:rPr lang="en-US" sz="1200" dirty="0"/>
              <a:t>Recognition on sponsor slide in breakfast, lunch and reception slide show</a:t>
            </a:r>
          </a:p>
          <a:p>
            <a:r>
              <a:rPr lang="en-US" sz="1200" dirty="0"/>
              <a:t>Sponsorship logo in Sponsorship Information at calcupa.org</a:t>
            </a:r>
          </a:p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908" y="609600"/>
            <a:ext cx="3475037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20th Annual California CUPA Training Conference: 20 Years - Honoring the Past, Shaping the Future on Vimeo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0" t="20830" r="26168" b="35650"/>
          <a:stretch/>
        </p:blipFill>
        <p:spPr>
          <a:xfrm>
            <a:off x="4876800" y="3429000"/>
            <a:ext cx="3657600" cy="241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51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04800"/>
            <a:ext cx="86106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CUPA Cup Event Sponsors</a:t>
            </a:r>
          </a:p>
          <a:p>
            <a:r>
              <a:rPr lang="en-US" sz="1200" dirty="0"/>
              <a:t>Sponsors receive:</a:t>
            </a:r>
          </a:p>
          <a:p>
            <a:r>
              <a:rPr lang="en-US" sz="1200" dirty="0"/>
              <a:t>Recognition on Media Wall display (Tuesday &amp; Wednesday)</a:t>
            </a:r>
          </a:p>
          <a:p>
            <a:r>
              <a:rPr lang="en-US" sz="1200" dirty="0"/>
              <a:t>Recognition on CUPA Cup one-sheet in 2,000+ conference notebooks</a:t>
            </a:r>
          </a:p>
          <a:p>
            <a:r>
              <a:rPr lang="en-US" sz="1200" dirty="0"/>
              <a:t>Recognition on sponsor slide in breakfast, lunch and reception slide show </a:t>
            </a:r>
          </a:p>
          <a:p>
            <a:r>
              <a:rPr lang="en-US" sz="1200" dirty="0"/>
              <a:t>Sponsorship logo in Sponsorship Information posted at calcupa.org</a:t>
            </a:r>
          </a:p>
          <a:p>
            <a:r>
              <a:rPr lang="en-US" sz="1200" dirty="0"/>
              <a:t>Literature space for your promotional materials</a:t>
            </a:r>
          </a:p>
          <a:p>
            <a:endParaRPr lang="en-US" dirty="0"/>
          </a:p>
          <a:p>
            <a:r>
              <a:rPr lang="en-US" dirty="0"/>
              <a:t>CUPA CUP Corn Hole (competitive event)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dirty="0"/>
          </a:p>
          <a:p>
            <a:r>
              <a:rPr lang="en-US" dirty="0"/>
              <a:t>Casino / Ping Pong (non-competitive events)</a:t>
            </a:r>
          </a:p>
          <a:p>
            <a:endParaRPr lang="en-US" sz="12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Fwd: FW: final proposal - ceuadmin@calcupa.org - Cal CUPA Mail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4" t="24114" r="54579" b="59678"/>
          <a:stretch/>
        </p:blipFill>
        <p:spPr>
          <a:xfrm rot="346751">
            <a:off x="5219434" y="1047168"/>
            <a:ext cx="1128046" cy="808386"/>
          </a:xfrm>
          <a:prstGeom prst="rect">
            <a:avLst/>
          </a:prstGeom>
        </p:spPr>
      </p:pic>
      <p:pic>
        <p:nvPicPr>
          <p:cNvPr id="7" name="Picture 6" descr="Fwd: FW: final proposal - ceuadmin@calcupa.org - Cal CUPA Mail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 t="15861" r="31078" b="58095"/>
          <a:stretch/>
        </p:blipFill>
        <p:spPr>
          <a:xfrm>
            <a:off x="279820" y="4951572"/>
            <a:ext cx="1993106" cy="1375161"/>
          </a:xfrm>
          <a:prstGeom prst="rect">
            <a:avLst/>
          </a:prstGeom>
        </p:spPr>
      </p:pic>
      <p:pic>
        <p:nvPicPr>
          <p:cNvPr id="10" name="Picture 9" descr="Fwd: FW: final proposal - ceuadmin@calcupa.org - Cal CUPA Mail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9" t="35652" r="52710" b="27426"/>
          <a:stretch/>
        </p:blipFill>
        <p:spPr>
          <a:xfrm>
            <a:off x="4691644" y="4100542"/>
            <a:ext cx="1822384" cy="2380019"/>
          </a:xfrm>
          <a:prstGeom prst="rect">
            <a:avLst/>
          </a:prstGeom>
        </p:spPr>
      </p:pic>
      <p:pic>
        <p:nvPicPr>
          <p:cNvPr id="11" name="Picture 10" descr="Fwd: FW: final proposal - ceuadmin@calcupa.org - Cal CUPA Mail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1" t="75315" r="49721" b="4039"/>
          <a:stretch/>
        </p:blipFill>
        <p:spPr>
          <a:xfrm>
            <a:off x="2375473" y="4951572"/>
            <a:ext cx="2232126" cy="1375161"/>
          </a:xfrm>
          <a:prstGeom prst="rect">
            <a:avLst/>
          </a:prstGeom>
        </p:spPr>
      </p:pic>
      <p:pic>
        <p:nvPicPr>
          <p:cNvPr id="3" name="Picture 2" descr="Fwd: FW: final proposal - ceuadmin@calcupa.org - Cal CUPA Mail - Mozilla Firefox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77" t="32021" r="37663" b="17145"/>
          <a:stretch/>
        </p:blipFill>
        <p:spPr>
          <a:xfrm>
            <a:off x="6569580" y="3945183"/>
            <a:ext cx="2273181" cy="2535378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738" y="1765312"/>
            <a:ext cx="3170137" cy="1787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543800" y="2657866"/>
            <a:ext cx="904875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000" dirty="0"/>
              <a:t>Sponsored by </a:t>
            </a:r>
            <a:r>
              <a:rPr lang="en-US" sz="800" dirty="0"/>
              <a:t>(your name here)</a:t>
            </a:r>
          </a:p>
        </p:txBody>
      </p:sp>
    </p:spTree>
    <p:extLst>
      <p:ext uri="{BB962C8B-B14F-4D97-AF65-F5344CB8AC3E}">
        <p14:creationId xmlns:p14="http://schemas.microsoft.com/office/powerpoint/2010/main" val="4217604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04800"/>
            <a:ext cx="86106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Sponsor and Exhibitor Enhancements – to be purchased directly through the Marriott</a:t>
            </a:r>
          </a:p>
          <a:p>
            <a:endParaRPr lang="en-US" dirty="0"/>
          </a:p>
          <a:p>
            <a:r>
              <a:rPr lang="en-US" dirty="0"/>
              <a:t>                     Keg 				   	      Wine Station</a:t>
            </a:r>
            <a:endParaRPr lang="en-US" sz="1200" dirty="0"/>
          </a:p>
          <a:p>
            <a:endParaRPr lang="en-US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r>
              <a:rPr lang="en-US" dirty="0"/>
              <a:t>                                                            Drink Ticket Sponsor</a:t>
            </a:r>
          </a:p>
          <a:p>
            <a:endParaRPr lang="en-US" dirty="0"/>
          </a:p>
          <a:p>
            <a:r>
              <a:rPr lang="en-US" dirty="0"/>
              <a:t>               </a:t>
            </a:r>
          </a:p>
          <a:p>
            <a:endParaRPr lang="en-US" dirty="0"/>
          </a:p>
          <a:p>
            <a:r>
              <a:rPr lang="en-US" dirty="0"/>
              <a:t>                   </a:t>
            </a:r>
          </a:p>
          <a:p>
            <a:endParaRPr lang="en-US" dirty="0"/>
          </a:p>
          <a:p>
            <a:r>
              <a:rPr lang="en-US" dirty="0"/>
              <a:t>                      Dessert Station				 Smoothie Station</a:t>
            </a:r>
            <a:endParaRPr lang="en-US" sz="1200" dirty="0"/>
          </a:p>
          <a:p>
            <a:endParaRPr lang="en-US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1575874" cy="169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664" y="1557640"/>
            <a:ext cx="1645041" cy="1630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495800"/>
            <a:ext cx="2323211" cy="1752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521437"/>
            <a:ext cx="3467100" cy="1752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688307"/>
            <a:ext cx="2000249" cy="132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021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04800"/>
            <a:ext cx="8610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Raffle Prize Donation</a:t>
            </a:r>
          </a:p>
          <a:p>
            <a:r>
              <a:rPr lang="en-US" sz="1200" dirty="0"/>
              <a:t>Sponsor receives:</a:t>
            </a:r>
          </a:p>
          <a:p>
            <a:r>
              <a:rPr lang="en-US" sz="1200" dirty="0"/>
              <a:t>Recognition on Raffle Prize slide on Media Wall display </a:t>
            </a:r>
          </a:p>
          <a:p>
            <a:r>
              <a:rPr lang="en-US" sz="1200" dirty="0"/>
              <a:t>Recognition on Exhibitor and Raffle Prize one-sheet in 2,000+ conference notebooks</a:t>
            </a:r>
          </a:p>
          <a:p>
            <a:r>
              <a:rPr lang="en-US" sz="1200" dirty="0"/>
              <a:t>Recognition on sponsor slide in breakfast, lunch and reception slide show</a:t>
            </a:r>
          </a:p>
          <a:p>
            <a:r>
              <a:rPr lang="en-US" sz="1200" dirty="0"/>
              <a:t>Recognition at Registration Desk</a:t>
            </a:r>
          </a:p>
          <a:p>
            <a:r>
              <a:rPr lang="en-US" sz="1200" dirty="0"/>
              <a:t>Sponsorship logo in Sponsorship Information posted at calcupa.org</a:t>
            </a:r>
          </a:p>
          <a:p>
            <a:r>
              <a:rPr lang="en-US" sz="1200" dirty="0"/>
              <a:t>Recognition during raffle prize drawings at Thursday’s luncheon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743200"/>
            <a:ext cx="2667000" cy="355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3140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95021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For answers to questions on sponsorship opportunities</a:t>
            </a:r>
          </a:p>
          <a:p>
            <a:pPr algn="ctr"/>
            <a:r>
              <a:rPr lang="en-US" sz="2400" b="1" dirty="0"/>
              <a:t> or to submit a proposal</a:t>
            </a:r>
          </a:p>
          <a:p>
            <a:pPr algn="ctr"/>
            <a:r>
              <a:rPr lang="en-US" sz="2400" b="1" dirty="0"/>
              <a:t>please contact: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Patti </a:t>
            </a:r>
            <a:r>
              <a:rPr lang="en-US" sz="2400" b="1" dirty="0" err="1"/>
              <a:t>Rosol</a:t>
            </a:r>
            <a:r>
              <a:rPr lang="en-US" sz="2400" b="1" dirty="0"/>
              <a:t>-Cary</a:t>
            </a:r>
          </a:p>
          <a:p>
            <a:pPr algn="ctr"/>
            <a:r>
              <a:rPr lang="en-US" sz="2400" b="1" dirty="0"/>
              <a:t>ceuadmin@calcupa.org</a:t>
            </a:r>
          </a:p>
          <a:p>
            <a:pPr algn="ctr"/>
            <a:r>
              <a:rPr lang="en-US" sz="2400" b="1" dirty="0"/>
              <a:t>714-765-4081</a:t>
            </a:r>
          </a:p>
          <a:p>
            <a:pPr algn="ctr"/>
            <a:r>
              <a:rPr lang="en-US" sz="2400" b="1" dirty="0"/>
              <a:t>714-262-1721</a:t>
            </a:r>
          </a:p>
          <a:p>
            <a:pPr algn="ctr"/>
            <a:r>
              <a:rPr lang="en-US" sz="2400" b="1" dirty="0"/>
              <a:t> </a:t>
            </a:r>
          </a:p>
          <a:p>
            <a:pPr algn="ctr"/>
            <a:r>
              <a:rPr lang="en-US" sz="2400" b="1" dirty="0"/>
              <a:t>Sheryl Baldwin</a:t>
            </a:r>
          </a:p>
          <a:p>
            <a:pPr algn="ctr"/>
            <a:r>
              <a:rPr lang="en-US" sz="2400" b="1" dirty="0" err="1">
                <a:hlinkClick r:id="rId2"/>
              </a:rPr>
              <a:t>sheryl</a:t>
            </a:r>
            <a:r>
              <a:rPr lang="en-US" sz="2400" b="1" err="1">
                <a:hlinkClick r:id="rId2"/>
              </a:rPr>
              <a:t>@</a:t>
            </a:r>
            <a:r>
              <a:rPr lang="en-US" sz="2400" b="1">
                <a:hlinkClick r:id="rId2"/>
              </a:rPr>
              <a:t>calcupa.org</a:t>
            </a:r>
            <a:endParaRPr lang="en-US" sz="2400" b="1"/>
          </a:p>
          <a:p>
            <a:pPr algn="ctr"/>
            <a:r>
              <a:rPr lang="en-US" sz="2400" b="1"/>
              <a:t>530-676-0815</a:t>
            </a:r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Thank you, in advance, for your consideration!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2616595" cy="139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14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057400"/>
            <a:ext cx="9144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Introduction</a:t>
            </a:r>
            <a:endParaRPr lang="en-US" dirty="0"/>
          </a:p>
          <a:p>
            <a:endParaRPr lang="en-US" sz="1600" dirty="0"/>
          </a:p>
          <a:p>
            <a:r>
              <a:rPr lang="en-US" sz="1600" dirty="0"/>
              <a:t>The organization works with the </a:t>
            </a:r>
            <a:r>
              <a:rPr lang="en-US" sz="1600" b="1" dirty="0"/>
              <a:t>Office of the State Fire Marshal, the California Office of Emergency Services, the Department of Toxic Substances Control, the State Water Resources Control Board and Cal EPA </a:t>
            </a:r>
            <a:r>
              <a:rPr lang="en-US" sz="1600" dirty="0"/>
              <a:t>to update and continuously improve the Unified Program for the agencies, businesses and the communities we serve.  </a:t>
            </a:r>
          </a:p>
          <a:p>
            <a:endParaRPr lang="en-US" sz="1600" b="1" dirty="0"/>
          </a:p>
          <a:p>
            <a:r>
              <a:rPr lang="en-US" sz="1600" b="1" dirty="0"/>
              <a:t>For the past 20 years, the California CUPA Forum Board has invited both government entities and industries to attend and receive the same training at the annual training conference.</a:t>
            </a:r>
          </a:p>
          <a:p>
            <a:endParaRPr lang="en-US" dirty="0"/>
          </a:p>
          <a:p>
            <a:r>
              <a:rPr lang="en-US" sz="1600" dirty="0"/>
              <a:t>The California CUPA Forum's focus is on how we can work with all parties, both internal and external,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Develop guidance, regulations, and policies regarding CUPA administration.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Establish positions on statewide issues affecting CUPAs and provide a unified CUPA response to  such issues.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Coordinate an information exchange between CUPAs and the State on statewide issues.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Assist in </a:t>
            </a:r>
            <a:r>
              <a:rPr lang="en-US" sz="1600" u="sng" dirty="0"/>
              <a:t>making professional training available to both CUPA agencies and industry</a:t>
            </a:r>
            <a:r>
              <a:rPr lang="en-US" sz="1600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2616595" cy="13925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4200" y="304800"/>
            <a:ext cx="5715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California CUPA Forum is a non-profit 501(c)(6) statewide association (</a:t>
            </a:r>
            <a:r>
              <a:rPr lang="en-US" sz="1400" b="1" dirty="0"/>
              <a:t>Tax ID# 95-4720243</a:t>
            </a:r>
            <a:r>
              <a:rPr lang="en-US" sz="1400" dirty="0"/>
              <a:t>) </a:t>
            </a:r>
          </a:p>
          <a:p>
            <a:r>
              <a:rPr lang="en-US" sz="1400" b="1" dirty="0"/>
              <a:t>81</a:t>
            </a:r>
            <a:r>
              <a:rPr lang="en-US" sz="1400" dirty="0"/>
              <a:t> </a:t>
            </a:r>
            <a:r>
              <a:rPr lang="en-US" sz="1400" b="1" dirty="0"/>
              <a:t>Certified Unified Program Agencies and 24 Participating Agencies</a:t>
            </a:r>
            <a:r>
              <a:rPr lang="en-US" sz="1400" dirty="0"/>
              <a:t>  implement the Unified Program.   </a:t>
            </a:r>
          </a:p>
          <a:p>
            <a:r>
              <a:rPr lang="en-US" sz="1400" dirty="0"/>
              <a:t>There are </a:t>
            </a:r>
            <a:r>
              <a:rPr lang="en-US" sz="1400" b="1" dirty="0"/>
              <a:t>over 6,000 member accounts </a:t>
            </a:r>
            <a:r>
              <a:rPr lang="en-US" sz="1400" dirty="0"/>
              <a:t>in the calcupa.org website.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339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258606"/>
              </p:ext>
            </p:extLst>
          </p:nvPr>
        </p:nvGraphicFramePr>
        <p:xfrm>
          <a:off x="76200" y="838200"/>
          <a:ext cx="8991600" cy="53931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399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2018 CUPA CONFERENCE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RECAP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2778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Event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20th California Unified Program Annual Training Conference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399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February</a:t>
                      </a:r>
                      <a:r>
                        <a:rPr lang="en-US" sz="18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5 – 8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2018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99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Hyatt, San Francisco Airport, San Mateo County 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399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Number</a:t>
                      </a:r>
                      <a:r>
                        <a:rPr lang="en-US" baseline="0" dirty="0"/>
                        <a:t> of</a:t>
                      </a:r>
                      <a:r>
                        <a:rPr lang="en-US" dirty="0"/>
                        <a:t> Attendees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1,945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399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Theme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Honoring the Past, Shaping the Future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399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Attendee</a:t>
                      </a:r>
                      <a:r>
                        <a:rPr lang="en-US" baseline="0" dirty="0"/>
                        <a:t> Profile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1,600</a:t>
                      </a:r>
                      <a:r>
                        <a:rPr lang="en-US" sz="1600" baseline="0" dirty="0"/>
                        <a:t> Conference attendees plus 345 Basics of HW and Refinery Meetings</a:t>
                      </a:r>
                    </a:p>
                    <a:p>
                      <a:pPr algn="l"/>
                      <a:r>
                        <a:rPr lang="en-US" sz="1600" baseline="0" dirty="0"/>
                        <a:t>60% Government attendees</a:t>
                      </a:r>
                    </a:p>
                    <a:p>
                      <a:pPr algn="l"/>
                      <a:r>
                        <a:rPr lang="en-US" sz="1600" baseline="0" dirty="0"/>
                        <a:t>40% Industry attendees</a:t>
                      </a:r>
                    </a:p>
                    <a:p>
                      <a:pPr algn="l"/>
                      <a:r>
                        <a:rPr lang="en-US" sz="1600" baseline="0" dirty="0"/>
                        <a:t>85% of attendees attend the entire week</a:t>
                      </a:r>
                    </a:p>
                    <a:p>
                      <a:pPr algn="l"/>
                      <a:r>
                        <a:rPr lang="en-US" sz="1600" baseline="0" dirty="0"/>
                        <a:t>  6% Federal gov’t (military, FBI, NASA, US EPA, Homeland Security, etc.)</a:t>
                      </a:r>
                    </a:p>
                    <a:p>
                      <a:pPr algn="l"/>
                      <a:r>
                        <a:rPr lang="en-US" sz="1600" baseline="0" dirty="0"/>
                        <a:t> 18% State gov’t (labs, DTSC, SWRCB, Cal/EPA, OES, SFM, CDPH, etc.)</a:t>
                      </a:r>
                    </a:p>
                    <a:p>
                      <a:pPr lvl="0" algn="l"/>
                      <a:r>
                        <a:rPr lang="en-US" sz="1600" baseline="0" dirty="0"/>
                        <a:t> 76% Local gov’t (counties, cities, universities,  fire, environmental/public health </a:t>
                      </a:r>
                      <a:r>
                        <a:rPr lang="en-US" sz="1600" baseline="0" dirty="0" err="1"/>
                        <a:t>dept</a:t>
                      </a:r>
                      <a:r>
                        <a:rPr lang="en-US" sz="1600" baseline="0" dirty="0"/>
                        <a:t>, etc.)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4136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4707523"/>
              </p:ext>
            </p:extLst>
          </p:nvPr>
        </p:nvGraphicFramePr>
        <p:xfrm>
          <a:off x="342900" y="838200"/>
          <a:ext cx="8458200" cy="5368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3990">
                <a:tc>
                  <a:txBody>
                    <a:bodyPr/>
                    <a:lstStyle/>
                    <a:p>
                      <a:r>
                        <a:rPr lang="en-US" dirty="0"/>
                        <a:t>2019 CUPA CONFERENCE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2778">
                <a:tc>
                  <a:txBody>
                    <a:bodyPr/>
                    <a:lstStyle/>
                    <a:p>
                      <a:r>
                        <a:rPr lang="en-US" dirty="0"/>
                        <a:t>Event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r>
                        <a:rPr lang="en-US" sz="1800" b="1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California Unified Program Annual Training Conference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3990">
                <a:tc>
                  <a:txBody>
                    <a:bodyPr/>
                    <a:lstStyle/>
                    <a:p>
                      <a:r>
                        <a:rPr lang="en-US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February 25 - 28, 2019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990">
                <a:tc>
                  <a:txBody>
                    <a:bodyPr/>
                    <a:lstStyle/>
                    <a:p>
                      <a:r>
                        <a:rPr lang="en-US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Marriott, Anaheim,</a:t>
                      </a:r>
                      <a:r>
                        <a:rPr lang="en-US" sz="18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Orange 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County 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3990">
                <a:tc>
                  <a:txBody>
                    <a:bodyPr/>
                    <a:lstStyle/>
                    <a:p>
                      <a:r>
                        <a:rPr lang="en-US" dirty="0"/>
                        <a:t>Number</a:t>
                      </a:r>
                      <a:r>
                        <a:rPr lang="en-US" baseline="0" dirty="0"/>
                        <a:t> of</a:t>
                      </a:r>
                      <a:r>
                        <a:rPr lang="en-US" dirty="0"/>
                        <a:t> Attendees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2,000 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3990">
                <a:tc>
                  <a:txBody>
                    <a:bodyPr/>
                    <a:lstStyle/>
                    <a:p>
                      <a:r>
                        <a:rPr lang="en-US" dirty="0"/>
                        <a:t>Theme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One Team, One Goal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3990">
                <a:tc>
                  <a:txBody>
                    <a:bodyPr/>
                    <a:lstStyle/>
                    <a:p>
                      <a:r>
                        <a:rPr lang="en-US" dirty="0"/>
                        <a:t>Features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 Tracks</a:t>
                      </a:r>
                    </a:p>
                    <a:p>
                      <a:r>
                        <a:rPr lang="en-US" sz="1600" dirty="0"/>
                        <a:t>144 Training</a:t>
                      </a:r>
                      <a:r>
                        <a:rPr lang="en-US" sz="1600" baseline="0" dirty="0"/>
                        <a:t> Sessions</a:t>
                      </a:r>
                    </a:p>
                    <a:p>
                      <a:r>
                        <a:rPr lang="en-US" sz="1600" baseline="0" dirty="0"/>
                        <a:t>Facility Tours</a:t>
                      </a:r>
                    </a:p>
                    <a:p>
                      <a:r>
                        <a:rPr lang="en-US" sz="1600" baseline="0" dirty="0"/>
                        <a:t>Opening Ceremony</a:t>
                      </a:r>
                    </a:p>
                    <a:p>
                      <a:r>
                        <a:rPr lang="en-US" sz="1600" baseline="0" dirty="0"/>
                        <a:t>Welcome Reception</a:t>
                      </a:r>
                    </a:p>
                    <a:p>
                      <a:r>
                        <a:rPr lang="en-US" sz="1600" baseline="0" dirty="0"/>
                        <a:t>Golf Tournament</a:t>
                      </a:r>
                    </a:p>
                    <a:p>
                      <a:r>
                        <a:rPr lang="en-US" sz="1600" baseline="0" dirty="0"/>
                        <a:t>CUPA Cup Competition</a:t>
                      </a:r>
                    </a:p>
                    <a:p>
                      <a:r>
                        <a:rPr lang="en-US" sz="1600" baseline="0" dirty="0"/>
                        <a:t>Various Committee and TAG meetings</a:t>
                      </a:r>
                    </a:p>
                    <a:p>
                      <a:r>
                        <a:rPr lang="en-US" sz="1600" baseline="0" dirty="0"/>
                        <a:t>Leadership Awards</a:t>
                      </a:r>
                    </a:p>
                    <a:p>
                      <a:r>
                        <a:rPr lang="en-US" sz="1600" baseline="0" dirty="0"/>
                        <a:t>Student Research Awards and Scholarships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1509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628090"/>
              </p:ext>
            </p:extLst>
          </p:nvPr>
        </p:nvGraphicFramePr>
        <p:xfrm>
          <a:off x="0" y="0"/>
          <a:ext cx="9144000" cy="8755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4414">
                <a:tc>
                  <a:txBody>
                    <a:bodyPr/>
                    <a:lstStyle/>
                    <a:p>
                      <a:r>
                        <a:rPr lang="en-US" sz="1400" i="1" dirty="0"/>
                        <a:t>Sponsorship</a:t>
                      </a:r>
                      <a:r>
                        <a:rPr lang="en-US" i="1" dirty="0"/>
                        <a:t> </a:t>
                      </a:r>
                      <a:r>
                        <a:rPr lang="en-US" sz="1400" i="1" dirty="0"/>
                        <a:t>Opportunities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i="1" dirty="0"/>
                        <a:t>Cost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253">
                <a:tc>
                  <a:txBody>
                    <a:bodyPr/>
                    <a:lstStyle/>
                    <a:p>
                      <a:r>
                        <a:rPr lang="en-US" sz="1600" dirty="0"/>
                        <a:t>Media Wall </a:t>
                      </a:r>
                      <a:r>
                        <a:rPr lang="en-US" dirty="0"/>
                        <a:t>– </a:t>
                      </a:r>
                      <a:r>
                        <a:rPr lang="en-US" sz="1100" dirty="0"/>
                        <a:t>cost for electronic</a:t>
                      </a:r>
                      <a:r>
                        <a:rPr lang="en-US" sz="1100" baseline="0" dirty="0"/>
                        <a:t> display at Registration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$10,800 full 4 day sponsor</a:t>
                      </a:r>
                      <a:r>
                        <a:rPr lang="en-US" sz="1400" baseline="0" dirty="0"/>
                        <a:t>  or $</a:t>
                      </a:r>
                      <a:r>
                        <a:rPr lang="en-US" sz="1400" dirty="0"/>
                        <a:t>2,700 one day sponsor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414">
                <a:tc>
                  <a:txBody>
                    <a:bodyPr/>
                    <a:lstStyle/>
                    <a:p>
                      <a:r>
                        <a:rPr lang="en-US" sz="1600" dirty="0"/>
                        <a:t>Notebook</a:t>
                      </a:r>
                      <a:r>
                        <a:rPr lang="en-US" dirty="0"/>
                        <a:t> – </a:t>
                      </a:r>
                      <a:r>
                        <a:rPr lang="en-US" sz="1050" dirty="0"/>
                        <a:t>cost to</a:t>
                      </a:r>
                      <a:r>
                        <a:rPr lang="en-US" sz="1050" baseline="0" dirty="0"/>
                        <a:t> purchase conference notebook for each attendee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$2,500 –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050" baseline="0" dirty="0"/>
                        <a:t>maximum of 6 sponsors</a:t>
                      </a:r>
                      <a:r>
                        <a:rPr lang="en-US" sz="105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414">
                <a:tc>
                  <a:txBody>
                    <a:bodyPr/>
                    <a:lstStyle/>
                    <a:p>
                      <a:r>
                        <a:rPr lang="en-US" sz="1600" dirty="0"/>
                        <a:t>Name Badge Sponsor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baseline="0" dirty="0"/>
                        <a:t>– </a:t>
                      </a:r>
                      <a:r>
                        <a:rPr lang="en-US" sz="1050" baseline="0" dirty="0"/>
                        <a:t>offset of expense for attendee name badge printing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$2,000 – </a:t>
                      </a:r>
                      <a:r>
                        <a:rPr lang="en-US" sz="1050" dirty="0"/>
                        <a:t>maximum</a:t>
                      </a:r>
                      <a:r>
                        <a:rPr lang="en-US" sz="1050" baseline="0" dirty="0"/>
                        <a:t> of 1 sponsor</a:t>
                      </a:r>
                      <a:endParaRPr 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88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Name Badge Lanyard</a:t>
                      </a:r>
                      <a:r>
                        <a:rPr lang="en-US" sz="1600" baseline="0" dirty="0"/>
                        <a:t> Reel Sponsor  </a:t>
                      </a:r>
                      <a:r>
                        <a:rPr lang="en-US" dirty="0"/>
                        <a:t>– </a:t>
                      </a:r>
                      <a:r>
                        <a:rPr lang="en-US" sz="1050" dirty="0"/>
                        <a:t>cost to</a:t>
                      </a:r>
                      <a:r>
                        <a:rPr lang="en-US" sz="1050" baseline="0" dirty="0"/>
                        <a:t> purchase name badge lanyard reels made with hemp with the California CUPA Forum logo for attendees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$500 –</a:t>
                      </a:r>
                      <a:r>
                        <a:rPr lang="en-US" sz="1050" dirty="0"/>
                        <a:t>bronze</a:t>
                      </a:r>
                    </a:p>
                    <a:p>
                      <a:pPr algn="r"/>
                      <a:r>
                        <a:rPr lang="en-US" sz="1400" dirty="0"/>
                        <a:t>  $1,</a:t>
                      </a:r>
                      <a:r>
                        <a:rPr lang="en-US" sz="1400" baseline="0" dirty="0"/>
                        <a:t>000–</a:t>
                      </a:r>
                      <a:r>
                        <a:rPr lang="en-US" sz="1050" baseline="0" dirty="0"/>
                        <a:t>silver</a:t>
                      </a:r>
                    </a:p>
                    <a:p>
                      <a:pPr algn="r"/>
                      <a:r>
                        <a:rPr lang="en-US" sz="1400" dirty="0"/>
                        <a:t>$1,500 </a:t>
                      </a:r>
                      <a:r>
                        <a:rPr lang="en-US" sz="1400" baseline="0" dirty="0"/>
                        <a:t>–</a:t>
                      </a:r>
                      <a:r>
                        <a:rPr lang="en-US" sz="1050" dirty="0"/>
                        <a:t>gold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8828"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Coffee Service </a:t>
                      </a:r>
                      <a:r>
                        <a:rPr lang="en-US" baseline="0" dirty="0"/>
                        <a:t>– </a:t>
                      </a:r>
                      <a:r>
                        <a:rPr lang="en-US" sz="1050" baseline="0" dirty="0"/>
                        <a:t>offset of expense for morning break or afternoon break coffee 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$500 –</a:t>
                      </a:r>
                      <a:r>
                        <a:rPr lang="en-US" sz="1050" dirty="0"/>
                        <a:t>bronze</a:t>
                      </a:r>
                    </a:p>
                    <a:p>
                      <a:pPr algn="r"/>
                      <a:r>
                        <a:rPr lang="en-US" sz="1400" dirty="0"/>
                        <a:t>  $1,</a:t>
                      </a:r>
                      <a:r>
                        <a:rPr lang="en-US" sz="1400" baseline="0" dirty="0"/>
                        <a:t>000–</a:t>
                      </a:r>
                      <a:r>
                        <a:rPr lang="en-US" sz="1050" baseline="0" dirty="0"/>
                        <a:t>silver</a:t>
                      </a:r>
                    </a:p>
                    <a:p>
                      <a:pPr algn="r"/>
                      <a:r>
                        <a:rPr lang="en-US" sz="1400" dirty="0"/>
                        <a:t>$1,500 </a:t>
                      </a:r>
                      <a:r>
                        <a:rPr lang="en-US" sz="1400" baseline="0" dirty="0"/>
                        <a:t>–</a:t>
                      </a:r>
                      <a:r>
                        <a:rPr lang="en-US" sz="1050" dirty="0"/>
                        <a:t>gold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4414">
                <a:tc>
                  <a:txBody>
                    <a:bodyPr/>
                    <a:lstStyle/>
                    <a:p>
                      <a:r>
                        <a:rPr lang="en-US" sz="1600" dirty="0"/>
                        <a:t>Sunday, 2/24  Golf Tournament Sponsor </a:t>
                      </a:r>
                      <a:r>
                        <a:rPr lang="en-US" dirty="0"/>
                        <a:t>–</a:t>
                      </a:r>
                      <a:r>
                        <a:rPr lang="en-US" baseline="0" dirty="0"/>
                        <a:t> </a:t>
                      </a:r>
                      <a:r>
                        <a:rPr lang="en-US" sz="1050" baseline="0" dirty="0"/>
                        <a:t>offset to costs associated with the golf tournament 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$100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441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Monday, 2/25 Industry Stakeholders Meeting - </a:t>
                      </a:r>
                      <a:r>
                        <a:rPr lang="en-US" sz="1050" baseline="0" dirty="0"/>
                        <a:t>offset of expenses for hors d’ oeuvres</a:t>
                      </a:r>
                      <a:endParaRPr lang="en-US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$1,000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4414">
                <a:tc>
                  <a:txBody>
                    <a:bodyPr/>
                    <a:lstStyle/>
                    <a:p>
                      <a:r>
                        <a:rPr lang="en-US" sz="1600" dirty="0"/>
                        <a:t>Tuesday, 2/26  Opening Ceremony </a:t>
                      </a:r>
                      <a:r>
                        <a:rPr lang="en-US" dirty="0"/>
                        <a:t>–</a:t>
                      </a:r>
                      <a:r>
                        <a:rPr lang="en-US" baseline="0" dirty="0"/>
                        <a:t> </a:t>
                      </a:r>
                      <a:r>
                        <a:rPr lang="en-US" sz="1050" baseline="0" dirty="0"/>
                        <a:t>offset of expenses for keynote speaker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$10,000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28828">
                <a:tc>
                  <a:txBody>
                    <a:bodyPr/>
                    <a:lstStyle/>
                    <a:p>
                      <a:r>
                        <a:rPr lang="en-US" sz="1600" dirty="0"/>
                        <a:t>Wednesday, 2/27</a:t>
                      </a:r>
                      <a:r>
                        <a:rPr lang="en-US" sz="1600" baseline="0" dirty="0"/>
                        <a:t>  2:45pm Cookie Break Sponsor </a:t>
                      </a:r>
                      <a:r>
                        <a:rPr lang="en-US" dirty="0"/>
                        <a:t>– </a:t>
                      </a:r>
                      <a:r>
                        <a:rPr lang="en-US" sz="1050" baseline="0" dirty="0"/>
                        <a:t>offset of expense to provide cookies at the Wednesday afternoon break in between training sessions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$500 –</a:t>
                      </a:r>
                      <a:r>
                        <a:rPr lang="en-US" sz="1050" dirty="0"/>
                        <a:t>bronze</a:t>
                      </a:r>
                    </a:p>
                    <a:p>
                      <a:pPr algn="r"/>
                      <a:r>
                        <a:rPr lang="en-US" sz="1400" dirty="0"/>
                        <a:t>  $1,</a:t>
                      </a:r>
                      <a:r>
                        <a:rPr lang="en-US" sz="1400" baseline="0" dirty="0"/>
                        <a:t>000–</a:t>
                      </a:r>
                      <a:r>
                        <a:rPr lang="en-US" sz="1050" baseline="0" dirty="0"/>
                        <a:t>silver</a:t>
                      </a:r>
                    </a:p>
                    <a:p>
                      <a:pPr algn="r"/>
                      <a:r>
                        <a:rPr lang="en-US" sz="1400" dirty="0"/>
                        <a:t>$1,500 </a:t>
                      </a:r>
                      <a:r>
                        <a:rPr lang="en-US" sz="1400" baseline="0" dirty="0"/>
                        <a:t>–</a:t>
                      </a:r>
                      <a:r>
                        <a:rPr lang="en-US" sz="1050" dirty="0"/>
                        <a:t>gold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4414">
                <a:tc>
                  <a:txBody>
                    <a:bodyPr/>
                    <a:lstStyle/>
                    <a:p>
                      <a:r>
                        <a:rPr lang="en-US" sz="1600" dirty="0"/>
                        <a:t>Wednesday,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2/27  Welcome Reception </a:t>
                      </a:r>
                      <a:r>
                        <a:rPr lang="en-US" dirty="0"/>
                        <a:t>–</a:t>
                      </a:r>
                      <a:r>
                        <a:rPr lang="en-US" baseline="0" dirty="0"/>
                        <a:t> </a:t>
                      </a:r>
                      <a:r>
                        <a:rPr lang="en-US" sz="1050" baseline="0" dirty="0"/>
                        <a:t>offset of expenses for hors d’ oeuvres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$5,000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04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Band</a:t>
                      </a:r>
                      <a:r>
                        <a:rPr lang="en-US" sz="16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Sponsor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– </a:t>
                      </a:r>
                      <a:r>
                        <a:rPr lang="en-US" sz="10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cost to provide </a:t>
                      </a:r>
                      <a:r>
                        <a:rPr lang="en-US" sz="105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musical entertainment at  the 2/26 Welcome or 2/27 Exhibitor reception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$500 – </a:t>
                      </a:r>
                      <a:r>
                        <a:rPr lang="en-US" sz="1050" dirty="0"/>
                        <a:t>specify</a:t>
                      </a:r>
                      <a:r>
                        <a:rPr lang="en-US" sz="1050" baseline="0" dirty="0"/>
                        <a:t> reception </a:t>
                      </a:r>
                      <a:endParaRPr 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624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Wednesday, 2/27</a:t>
                      </a:r>
                      <a:r>
                        <a:rPr lang="en-US" sz="1600" baseline="0" dirty="0"/>
                        <a:t>  </a:t>
                      </a:r>
                      <a:r>
                        <a:rPr lang="en-US" sz="1600" dirty="0"/>
                        <a:t>CUPA Cup Event Sponsor </a:t>
                      </a:r>
                      <a:r>
                        <a:rPr lang="en-US" dirty="0"/>
                        <a:t>–</a:t>
                      </a:r>
                      <a:r>
                        <a:rPr lang="en-US" baseline="0" dirty="0"/>
                        <a:t> </a:t>
                      </a:r>
                      <a:r>
                        <a:rPr lang="en-US" sz="1050" baseline="0" dirty="0"/>
                        <a:t>offset of expenses for CUPA Cup event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      CUPA Cup Corn Hole or Ping Pong Table Sign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– </a:t>
                      </a:r>
                      <a:r>
                        <a:rPr lang="en-US" sz="1050" baseline="0" dirty="0"/>
                        <a:t>sponsor a corn hole station or ping pong table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000"/>
                        </a:lnSpc>
                        <a:spcBef>
                          <a:spcPts val="1200"/>
                        </a:spcBef>
                      </a:pPr>
                      <a:r>
                        <a:rPr lang="en-US" sz="1400" dirty="0"/>
                        <a:t>$5,000</a:t>
                      </a:r>
                    </a:p>
                    <a:p>
                      <a:pPr algn="r">
                        <a:lnSpc>
                          <a:spcPts val="2000"/>
                        </a:lnSpc>
                      </a:pPr>
                      <a:r>
                        <a:rPr lang="en-US" sz="1400" dirty="0"/>
                        <a:t>$250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61916">
                <a:tc>
                  <a:txBody>
                    <a:bodyPr/>
                    <a:lstStyle/>
                    <a:p>
                      <a:r>
                        <a:rPr lang="en-US" sz="1600" dirty="0"/>
                        <a:t>Sponsor and Exhibitor</a:t>
                      </a:r>
                      <a:r>
                        <a:rPr lang="en-US" sz="1600" baseline="0" dirty="0"/>
                        <a:t> Enhancements (2/26 &amp; 2/27 Reception only) – </a:t>
                      </a:r>
                      <a:r>
                        <a:rPr lang="en-US" sz="105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purchased directly through the Marriott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     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Drink Ticket Sponsor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en-US" sz="1600" dirty="0"/>
                        <a:t> </a:t>
                      </a:r>
                      <a:r>
                        <a:rPr lang="en-US" sz="105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offset of expense to provide drink tickets to attendees</a:t>
                      </a:r>
                    </a:p>
                    <a:p>
                      <a:r>
                        <a:rPr lang="en-US" sz="1600" dirty="0"/>
                        <a:t>      Keg </a:t>
                      </a:r>
                      <a:r>
                        <a:rPr lang="en-US" sz="1600" baseline="0" dirty="0"/>
                        <a:t>at Booth</a:t>
                      </a:r>
                      <a:r>
                        <a:rPr lang="en-US" sz="1600" dirty="0"/>
                        <a:t> </a:t>
                      </a:r>
                      <a:r>
                        <a:rPr lang="en-US" dirty="0"/>
                        <a:t>– </a:t>
                      </a:r>
                      <a:r>
                        <a:rPr lang="en-US" sz="1050" baseline="0" dirty="0"/>
                        <a:t>cost to provide a keg in your Exhibit space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      Exhibitor Wine Station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– </a:t>
                      </a:r>
                      <a:r>
                        <a:rPr lang="en-US" sz="1050" baseline="0" dirty="0"/>
                        <a:t>cost to provide a wine station  in your Exhibit space</a:t>
                      </a:r>
                      <a:endParaRPr lang="en-US" sz="105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Exhibitor Dessert Station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en-US" sz="10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cost to provide a dessert station in your Exhibit space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Smoothie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Station – </a:t>
                      </a:r>
                      <a:r>
                        <a:rPr lang="en-US" sz="10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cost to provide a smoothie station</a:t>
                      </a:r>
                      <a:r>
                        <a:rPr lang="en-US" sz="105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in your Exhibit space</a:t>
                      </a:r>
                      <a:endParaRPr lang="en-US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Estimated</a:t>
                      </a:r>
                      <a:r>
                        <a:rPr lang="en-US" sz="1400" baseline="0" dirty="0"/>
                        <a:t> Costs</a:t>
                      </a:r>
                      <a:endParaRPr lang="en-US" sz="1400" dirty="0"/>
                    </a:p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400" dirty="0"/>
                        <a:t>$1,000</a:t>
                      </a:r>
                      <a:r>
                        <a:rPr lang="en-US" sz="1400" baseline="0" dirty="0"/>
                        <a:t> - $2,500</a:t>
                      </a:r>
                      <a:endParaRPr lang="en-US" sz="1400" dirty="0"/>
                    </a:p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400" dirty="0"/>
                        <a:t>$1,500</a:t>
                      </a:r>
                    </a:p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400" dirty="0"/>
                        <a:t>$500 - $1,000</a:t>
                      </a:r>
                    </a:p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400" dirty="0"/>
                        <a:t>$250-</a:t>
                      </a:r>
                      <a:r>
                        <a:rPr lang="en-US" sz="1400" baseline="0" dirty="0"/>
                        <a:t>$500</a:t>
                      </a:r>
                    </a:p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400" baseline="0" dirty="0"/>
                        <a:t>$1,000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23845">
                <a:tc>
                  <a:txBody>
                    <a:bodyPr/>
                    <a:lstStyle/>
                    <a:p>
                      <a:r>
                        <a:rPr lang="en-US" sz="1600" dirty="0"/>
                        <a:t>Raffle Prize Donation </a:t>
                      </a:r>
                      <a:r>
                        <a:rPr lang="en-US" dirty="0"/>
                        <a:t>–</a:t>
                      </a:r>
                      <a:r>
                        <a:rPr lang="en-US" baseline="0" dirty="0"/>
                        <a:t> </a:t>
                      </a:r>
                      <a:r>
                        <a:rPr lang="en-US" sz="105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raffle prize tickets are given to attendees who visit all Exhibitors and raffle prize winners are drawn at Thursday’s luncheon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$50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050" baseline="0" dirty="0"/>
                        <a:t>minimum value</a:t>
                      </a:r>
                      <a:endParaRPr 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8699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718" y="304800"/>
            <a:ext cx="883920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DESCRIPTION AND SPONSOR BENEFITS</a:t>
            </a:r>
          </a:p>
          <a:p>
            <a:endParaRPr lang="en-US" dirty="0"/>
          </a:p>
          <a:p>
            <a:r>
              <a:rPr lang="en-US" dirty="0"/>
              <a:t>Media Wall Sponsor</a:t>
            </a:r>
          </a:p>
          <a:p>
            <a:r>
              <a:rPr lang="en-US" sz="1200" dirty="0"/>
              <a:t>Sponsor receives:</a:t>
            </a:r>
          </a:p>
          <a:p>
            <a:r>
              <a:rPr lang="en-US" sz="1200" dirty="0"/>
              <a:t>"Sponsored by" slide throughout the video display on sponsored day</a:t>
            </a:r>
          </a:p>
          <a:p>
            <a:r>
              <a:rPr lang="en-US" sz="1200" dirty="0"/>
              <a:t>Recognition one-sheet in 2,000+ conference notebooks</a:t>
            </a:r>
          </a:p>
          <a:p>
            <a:r>
              <a:rPr lang="en-US" sz="1200" dirty="0"/>
              <a:t>Recognition on sponsor slide in breakfast, lunch and reception slide show</a:t>
            </a:r>
          </a:p>
          <a:p>
            <a:r>
              <a:rPr lang="en-US" sz="1200" dirty="0"/>
              <a:t>Sponsorship logo in Sponsorship Information posted at calcupa.org</a:t>
            </a:r>
          </a:p>
          <a:p>
            <a:r>
              <a:rPr lang="en-US" sz="1200" dirty="0"/>
              <a:t>Literature space for your promotional materials</a:t>
            </a:r>
          </a:p>
          <a:p>
            <a:r>
              <a:rPr lang="en-US" sz="1200" dirty="0"/>
              <a:t>Acknowledgement at the Opening Ceremony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pPr hangingPunct="0"/>
            <a:r>
              <a:rPr lang="en-US" sz="1200" b="1" u="sng" dirty="0"/>
              <a:t>General Specs:</a:t>
            </a:r>
            <a:endParaRPr lang="en-US" sz="1200" dirty="0"/>
          </a:p>
          <a:p>
            <a:pPr hangingPunct="0"/>
            <a:r>
              <a:rPr lang="en-US" sz="1200" dirty="0"/>
              <a:t>-	One 7’x 12’ LCD video wall comprised of 9) 55” seamless LCD displays</a:t>
            </a:r>
          </a:p>
          <a:p>
            <a:pPr hangingPunct="0"/>
            <a:r>
              <a:rPr lang="en-US" sz="1200" dirty="0"/>
              <a:t> </a:t>
            </a:r>
          </a:p>
          <a:p>
            <a:pPr hangingPunct="0"/>
            <a:r>
              <a:rPr lang="en-US" sz="1200" dirty="0"/>
              <a:t>-	Located on the main floor behind Registration</a:t>
            </a:r>
          </a:p>
          <a:p>
            <a:pPr hangingPunct="0"/>
            <a:r>
              <a:rPr lang="en-US" sz="1200" dirty="0"/>
              <a:t> </a:t>
            </a:r>
          </a:p>
          <a:p>
            <a:pPr hangingPunct="0"/>
            <a:r>
              <a:rPr lang="en-US" sz="1200" dirty="0"/>
              <a:t>-	Standard utilization includes one input source across all displays</a:t>
            </a:r>
          </a:p>
          <a:p>
            <a:pPr hangingPunct="0"/>
            <a:r>
              <a:rPr lang="en-US" sz="1200" dirty="0"/>
              <a:t> </a:t>
            </a:r>
          </a:p>
          <a:p>
            <a:pPr hangingPunct="0"/>
            <a:r>
              <a:rPr lang="en-US" sz="1200" dirty="0"/>
              <a:t>-	Total wall standard resolution @ 1920x1080 60 Hz resolution</a:t>
            </a:r>
          </a:p>
          <a:p>
            <a:pPr hangingPunct="0"/>
            <a:r>
              <a:rPr lang="en-US" sz="1200" dirty="0"/>
              <a:t> </a:t>
            </a:r>
          </a:p>
          <a:p>
            <a:pPr hangingPunct="0"/>
            <a:r>
              <a:rPr lang="en-US" sz="1200" b="1" u="sng" dirty="0"/>
              <a:t>Features:</a:t>
            </a:r>
            <a:endParaRPr lang="en-US" sz="1200" dirty="0"/>
          </a:p>
          <a:p>
            <a:pPr marL="171450" indent="-171450" hangingPunct="0">
              <a:buFontTx/>
              <a:buChar char="-"/>
            </a:pPr>
            <a:r>
              <a:rPr lang="en-US" sz="1200" dirty="0"/>
              <a:t>Logo Branding - Brand Recognition with Company Logos for Sponsors and</a:t>
            </a:r>
          </a:p>
          <a:p>
            <a:pPr hangingPunct="0"/>
            <a:r>
              <a:rPr lang="en-US" sz="1200" dirty="0"/>
              <a:t>     Exhibitors</a:t>
            </a:r>
          </a:p>
          <a:p>
            <a:pPr hangingPunct="0"/>
            <a:r>
              <a:rPr lang="en-US" sz="1200" dirty="0"/>
              <a:t> </a:t>
            </a:r>
          </a:p>
          <a:p>
            <a:pPr marL="171450" indent="-171450" hangingPunct="0">
              <a:buFontTx/>
              <a:buChar char="-"/>
            </a:pPr>
            <a:r>
              <a:rPr lang="en-US" sz="1200" dirty="0"/>
              <a:t>Agenda Display - Attendees will be kept up to date with changes in real time </a:t>
            </a:r>
          </a:p>
          <a:p>
            <a:pPr hangingPunct="0"/>
            <a:r>
              <a:rPr lang="en-US" sz="1200" dirty="0"/>
              <a:t>     to the Schedule of Events and Meeting Locations.</a:t>
            </a:r>
          </a:p>
          <a:p>
            <a:pPr hangingPunct="0"/>
            <a:r>
              <a:rPr lang="en-US" sz="1200" dirty="0"/>
              <a:t> </a:t>
            </a:r>
          </a:p>
          <a:p>
            <a:pPr marL="171450" indent="-171450" hangingPunct="0">
              <a:buFontTx/>
              <a:buChar char="-"/>
            </a:pPr>
            <a:r>
              <a:rPr lang="en-US" sz="1200" dirty="0"/>
              <a:t>Featured Events - Opening Ceremony with featured Keynote Speaker, announcement</a:t>
            </a:r>
          </a:p>
          <a:p>
            <a:pPr hangingPunct="0"/>
            <a:r>
              <a:rPr lang="en-US" sz="1200" dirty="0"/>
              <a:t>     of Unified Program Leadership Awards, Student Research and CUPA Cup winners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57200"/>
            <a:ext cx="3894582" cy="2328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788" y="3477592"/>
            <a:ext cx="3541276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3159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04800"/>
            <a:ext cx="86106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Notebook Sponsor</a:t>
            </a:r>
          </a:p>
          <a:p>
            <a:r>
              <a:rPr lang="en-US" sz="1200" dirty="0"/>
              <a:t>Sponsor receives:</a:t>
            </a:r>
          </a:p>
          <a:p>
            <a:r>
              <a:rPr lang="en-US" sz="1200" dirty="0"/>
              <a:t>Recognition on Media Wall display</a:t>
            </a:r>
          </a:p>
          <a:p>
            <a:r>
              <a:rPr lang="en-US" sz="1200" dirty="0"/>
              <a:t>Debossed logo on the back of 2,000+ conference notebooks</a:t>
            </a:r>
          </a:p>
          <a:p>
            <a:r>
              <a:rPr lang="en-US" sz="1200" dirty="0"/>
              <a:t>Recognition on sponsor slide in breakfast, lunch and reception slide show</a:t>
            </a:r>
          </a:p>
          <a:p>
            <a:r>
              <a:rPr lang="en-US" sz="1200" dirty="0"/>
              <a:t>Sponsorship logo in Sponsorship Information posted at calcupa.org</a:t>
            </a:r>
          </a:p>
          <a:p>
            <a:r>
              <a:rPr lang="en-US" sz="1200" dirty="0"/>
              <a:t>Literature space for your promotional materials</a:t>
            </a:r>
          </a:p>
          <a:p>
            <a:endParaRPr lang="en-US" sz="1200" dirty="0"/>
          </a:p>
          <a:p>
            <a:endParaRPr lang="en-US" sz="1200" dirty="0"/>
          </a:p>
          <a:p>
            <a:pPr hangingPunct="0"/>
            <a:r>
              <a:rPr lang="en-US" sz="1200" b="1" u="sng" dirty="0"/>
              <a:t>General Specs:</a:t>
            </a:r>
            <a:endParaRPr lang="en-US" sz="1200" dirty="0"/>
          </a:p>
          <a:p>
            <a:pPr hangingPunct="0"/>
            <a:r>
              <a:rPr lang="en-US" sz="1200" dirty="0"/>
              <a:t>-	Artwork must be received as a one color EPS file</a:t>
            </a:r>
          </a:p>
          <a:p>
            <a:pPr hangingPunct="0"/>
            <a:r>
              <a:rPr lang="en-US" sz="1200" dirty="0"/>
              <a:t> </a:t>
            </a:r>
          </a:p>
          <a:p>
            <a:pPr hangingPunct="0"/>
            <a:r>
              <a:rPr lang="en-US" sz="1200" dirty="0"/>
              <a:t>-	Maximum number of sponsors = 6</a:t>
            </a:r>
          </a:p>
          <a:p>
            <a:pPr hangingPunct="0"/>
            <a:r>
              <a:rPr lang="en-US" sz="1200" dirty="0"/>
              <a:t> </a:t>
            </a:r>
          </a:p>
          <a:p>
            <a:pPr hangingPunct="0"/>
            <a:r>
              <a:rPr lang="en-US" sz="1200" dirty="0"/>
              <a:t>-	Deadline to participate as a sponsor is November 30, 2018</a:t>
            </a:r>
          </a:p>
          <a:p>
            <a:endParaRPr lang="en-US" sz="12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2" t="6226" r="8260" b="5876"/>
          <a:stretch/>
        </p:blipFill>
        <p:spPr>
          <a:xfrm rot="5400000">
            <a:off x="5406428" y="765771"/>
            <a:ext cx="2743200" cy="21260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" t="6086" r="11834" b="15129"/>
          <a:stretch/>
        </p:blipFill>
        <p:spPr>
          <a:xfrm rot="5400000">
            <a:off x="5357661" y="4014939"/>
            <a:ext cx="2743200" cy="202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63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04800"/>
            <a:ext cx="861060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Name Badge Sponsor</a:t>
            </a:r>
          </a:p>
          <a:p>
            <a:r>
              <a:rPr lang="en-US" sz="1200" dirty="0"/>
              <a:t>Sponsor receives:</a:t>
            </a:r>
          </a:p>
          <a:p>
            <a:r>
              <a:rPr lang="en-US" sz="1200" dirty="0"/>
              <a:t>Logo on 2,000+ double-sided name badges</a:t>
            </a:r>
          </a:p>
          <a:p>
            <a:r>
              <a:rPr lang="en-US" sz="1200" dirty="0"/>
              <a:t>Recognition on sponsor slide in breakfast, lunch and reception slide show</a:t>
            </a:r>
          </a:p>
          <a:p>
            <a:r>
              <a:rPr lang="en-US" sz="1200" dirty="0"/>
              <a:t>Sponsorship logo in Sponsorship Information posted at calcupa.org</a:t>
            </a:r>
          </a:p>
          <a:p>
            <a:r>
              <a:rPr lang="en-US" sz="1200" dirty="0"/>
              <a:t>Literature space for your promotional materials</a:t>
            </a:r>
          </a:p>
          <a:p>
            <a:endParaRPr lang="en-US" sz="1200" dirty="0"/>
          </a:p>
          <a:p>
            <a:endParaRPr lang="en-US" sz="1200" dirty="0"/>
          </a:p>
          <a:p>
            <a:pPr hangingPunct="0"/>
            <a:r>
              <a:rPr lang="en-US" sz="1200" b="1" u="sng" dirty="0"/>
              <a:t>General Specs:</a:t>
            </a:r>
            <a:endParaRPr lang="en-US" sz="1200" dirty="0"/>
          </a:p>
          <a:p>
            <a:pPr hangingPunct="0"/>
            <a:r>
              <a:rPr lang="en-US" sz="1200" dirty="0"/>
              <a:t> </a:t>
            </a:r>
          </a:p>
          <a:p>
            <a:pPr marL="171450" indent="-171450" hangingPunct="0">
              <a:buFontTx/>
              <a:buChar char="-"/>
            </a:pPr>
            <a:r>
              <a:rPr lang="en-US" sz="1200" dirty="0"/>
              <a:t>Maximum number of sponsors = 1</a:t>
            </a:r>
          </a:p>
          <a:p>
            <a:pPr hangingPunct="0"/>
            <a:endParaRPr lang="en-US" sz="1200" dirty="0"/>
          </a:p>
          <a:p>
            <a:pPr hangingPunct="0"/>
            <a:r>
              <a:rPr lang="en-US" sz="1200" dirty="0"/>
              <a:t>-    Deadline to participate as a sponsor is December 31, 2018</a:t>
            </a:r>
          </a:p>
          <a:p>
            <a:pPr marL="285750" indent="-285750" hangingPunct="0">
              <a:buFontTx/>
              <a:buChar char="-"/>
            </a:pPr>
            <a:endParaRPr lang="en-US" sz="1200" dirty="0"/>
          </a:p>
          <a:p>
            <a:pPr marL="285750" indent="-285750" hangingPunct="0">
              <a:buFontTx/>
              <a:buChar char="-"/>
            </a:pPr>
            <a:endParaRPr lang="en-US" sz="1200" dirty="0"/>
          </a:p>
          <a:p>
            <a:pPr marL="285750" indent="-285750" hangingPunct="0">
              <a:buFontTx/>
              <a:buChar char="-"/>
            </a:pPr>
            <a:endParaRPr lang="en-US" sz="1200" dirty="0"/>
          </a:p>
          <a:p>
            <a:r>
              <a:rPr lang="en-US" dirty="0"/>
              <a:t>Name Badge Lanyard Reel Sponsor</a:t>
            </a:r>
          </a:p>
          <a:p>
            <a:r>
              <a:rPr lang="en-US" sz="1200" dirty="0"/>
              <a:t>Sponsor receives:</a:t>
            </a:r>
          </a:p>
          <a:p>
            <a:r>
              <a:rPr lang="en-US" sz="1200" dirty="0"/>
              <a:t>Recognition on sponsor slide in breakfast, lunch and reception slide show</a:t>
            </a:r>
          </a:p>
          <a:p>
            <a:r>
              <a:rPr lang="en-US" sz="1200" dirty="0"/>
              <a:t>Sponsorship logo in Sponsorship Information posted at calcupa.org</a:t>
            </a:r>
          </a:p>
          <a:p>
            <a:r>
              <a:rPr lang="en-US" sz="1200" dirty="0"/>
              <a:t>Literature space for your promotional materials</a:t>
            </a:r>
          </a:p>
          <a:p>
            <a:endParaRPr lang="en-US" sz="1200" dirty="0"/>
          </a:p>
          <a:p>
            <a:pPr hangingPunct="0"/>
            <a:r>
              <a:rPr lang="en-US" sz="1200" b="1" u="sng" dirty="0"/>
              <a:t>General Specs:</a:t>
            </a:r>
            <a:endParaRPr lang="en-US" sz="1200" dirty="0"/>
          </a:p>
          <a:p>
            <a:pPr hangingPunct="0"/>
            <a:r>
              <a:rPr lang="en-US" sz="1200" dirty="0"/>
              <a:t> </a:t>
            </a:r>
          </a:p>
          <a:p>
            <a:pPr hangingPunct="0"/>
            <a:r>
              <a:rPr lang="en-US" sz="1200" dirty="0"/>
              <a:t> </a:t>
            </a:r>
          </a:p>
          <a:p>
            <a:pPr hangingPunct="0"/>
            <a:r>
              <a:rPr lang="en-US" sz="1200" dirty="0"/>
              <a:t>-    Deadline to participate as a sponsor is December 31, 2018</a:t>
            </a:r>
          </a:p>
        </p:txBody>
      </p:sp>
      <p:pic>
        <p:nvPicPr>
          <p:cNvPr id="4098" name="Picture 2" descr="C:\Users\Owner\Desktop\CUPA Conferences\2018 CUPA CONFERENCE\Badge Designs\Circle logo with larger NES logo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7" t="4445" r="47430" b="48660"/>
          <a:stretch/>
        </p:blipFill>
        <p:spPr bwMode="auto">
          <a:xfrm>
            <a:off x="6172200" y="731386"/>
            <a:ext cx="1828481" cy="284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72199" y="2370032"/>
            <a:ext cx="182880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  <a:scene3d>
              <a:camera prst="orthographicFront">
                <a:rot lat="0" lon="20099993" rev="0"/>
              </a:camera>
              <a:lightRig rig="threePt" dir="t"/>
            </a:scene3d>
          </a:bodyPr>
          <a:lstStyle/>
          <a:p>
            <a:pPr algn="ctr"/>
            <a:r>
              <a:rPr lang="en-US" sz="1600" i="1" dirty="0"/>
              <a:t>Sample of last year’s badge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413440" y="3938190"/>
            <a:ext cx="2574524" cy="2816322"/>
            <a:chOff x="5413440" y="3818546"/>
            <a:chExt cx="2574524" cy="2816322"/>
          </a:xfrm>
        </p:grpSpPr>
        <p:pic>
          <p:nvPicPr>
            <p:cNvPr id="4" name="Picture 3" descr="name badge lanyard and reel - Google Search - Mozilla Firefox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3" t="41733" r="59626" b="27769"/>
            <a:stretch/>
          </p:blipFill>
          <p:spPr>
            <a:xfrm>
              <a:off x="5413440" y="3818546"/>
              <a:ext cx="2546647" cy="269823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413440" y="5715000"/>
              <a:ext cx="1063560" cy="8229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536822" y="5461476"/>
              <a:ext cx="731520" cy="10058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7140186" y="5787090"/>
              <a:ext cx="182880" cy="15126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4428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04800"/>
            <a:ext cx="8610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Coffee Service Sponsor</a:t>
            </a:r>
          </a:p>
          <a:p>
            <a:r>
              <a:rPr lang="en-US" sz="1200" dirty="0"/>
              <a:t>Sponsor receives:</a:t>
            </a:r>
          </a:p>
          <a:p>
            <a:r>
              <a:rPr lang="en-US" sz="1200" dirty="0"/>
              <a:t>Recognition on Media Wall display (sponsorship day only)</a:t>
            </a:r>
          </a:p>
          <a:p>
            <a:r>
              <a:rPr lang="en-US" sz="1200" dirty="0"/>
              <a:t>Recognition at coffee station</a:t>
            </a:r>
          </a:p>
          <a:p>
            <a:r>
              <a:rPr lang="en-US" sz="1200" dirty="0"/>
              <a:t>Recognition on sponsor slide in breakfast, lunch and reception slide show</a:t>
            </a:r>
          </a:p>
          <a:p>
            <a:r>
              <a:rPr lang="en-US" sz="1200" dirty="0"/>
              <a:t>Sponsorship logo in Sponsorship Information posted at calcupa.org</a:t>
            </a:r>
          </a:p>
          <a:p>
            <a:r>
              <a:rPr lang="en-US" sz="1200" dirty="0"/>
              <a:t>Literature space for your promotional materials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r>
              <a:rPr lang="en-US" dirty="0"/>
              <a:t>Golf Tournament Sponsor</a:t>
            </a:r>
          </a:p>
          <a:p>
            <a:r>
              <a:rPr lang="en-US" sz="1200" dirty="0"/>
              <a:t>Sponsor receives:</a:t>
            </a:r>
          </a:p>
          <a:p>
            <a:r>
              <a:rPr lang="en-US" sz="1200" dirty="0"/>
              <a:t>Recognition on sponsor slide in breakfast, lunch and reception slide show</a:t>
            </a:r>
          </a:p>
          <a:p>
            <a:r>
              <a:rPr lang="en-US" sz="1200" dirty="0"/>
              <a:t>Sponsorship logo in Sponsorship Information posted at calcupa.org</a:t>
            </a:r>
          </a:p>
          <a:p>
            <a:r>
              <a:rPr lang="en-US" sz="1200" dirty="0"/>
              <a:t>Literature space for your promotional materials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85800"/>
            <a:ext cx="2702769" cy="1521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95400" y="3962400"/>
            <a:ext cx="2133600" cy="2384524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WISH LIST</a:t>
            </a:r>
          </a:p>
          <a:p>
            <a:pPr algn="ctr"/>
            <a:r>
              <a:rPr lang="en-US" dirty="0"/>
              <a:t>Golf Towels</a:t>
            </a:r>
          </a:p>
          <a:p>
            <a:pPr algn="ctr"/>
            <a:r>
              <a:rPr lang="en-US" dirty="0"/>
              <a:t>Golf Caps</a:t>
            </a:r>
          </a:p>
          <a:p>
            <a:pPr algn="ctr"/>
            <a:r>
              <a:rPr lang="en-US" dirty="0"/>
              <a:t>Golf Balls</a:t>
            </a:r>
          </a:p>
          <a:p>
            <a:pPr algn="ctr"/>
            <a:r>
              <a:rPr lang="en-US" dirty="0"/>
              <a:t>Ball Markers</a:t>
            </a:r>
          </a:p>
          <a:p>
            <a:pPr algn="ctr"/>
            <a:r>
              <a:rPr lang="en-US" dirty="0"/>
              <a:t>Divot Tools</a:t>
            </a:r>
          </a:p>
          <a:p>
            <a:pPr algn="ctr"/>
            <a:r>
              <a:rPr lang="en-US" dirty="0"/>
              <a:t>Golf Umbrellas</a:t>
            </a:r>
          </a:p>
          <a:p>
            <a:pPr algn="ctr"/>
            <a:r>
              <a:rPr lang="en-US" dirty="0"/>
              <a:t>Golf Coolers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6" t="25183" r="23727" b="8480"/>
          <a:stretch/>
        </p:blipFill>
        <p:spPr bwMode="auto">
          <a:xfrm>
            <a:off x="5145941" y="2899824"/>
            <a:ext cx="3659989" cy="3461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67487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</TotalTime>
  <Words>1523</Words>
  <Application>Microsoft Office PowerPoint</Application>
  <PresentationFormat>On-screen Show (4:3)</PresentationFormat>
  <Paragraphs>335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Sheryl Baldwin</cp:lastModifiedBy>
  <cp:revision>75</cp:revision>
  <dcterms:created xsi:type="dcterms:W3CDTF">2018-07-14T18:38:54Z</dcterms:created>
  <dcterms:modified xsi:type="dcterms:W3CDTF">2018-08-16T15:06:10Z</dcterms:modified>
</cp:coreProperties>
</file>