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91" r:id="rId2"/>
  </p:sldMasterIdLst>
  <p:notesMasterIdLst>
    <p:notesMasterId r:id="rId81"/>
  </p:notesMasterIdLst>
  <p:handoutMasterIdLst>
    <p:handoutMasterId r:id="rId82"/>
  </p:handoutMasterIdLst>
  <p:sldIdLst>
    <p:sldId id="263" r:id="rId3"/>
    <p:sldId id="270" r:id="rId4"/>
    <p:sldId id="1118" r:id="rId5"/>
    <p:sldId id="1119" r:id="rId6"/>
    <p:sldId id="1120" r:id="rId7"/>
    <p:sldId id="1121" r:id="rId8"/>
    <p:sldId id="1122" r:id="rId9"/>
    <p:sldId id="1123" r:id="rId10"/>
    <p:sldId id="1242" r:id="rId11"/>
    <p:sldId id="1124" r:id="rId12"/>
    <p:sldId id="1186" r:id="rId13"/>
    <p:sldId id="1129" r:id="rId14"/>
    <p:sldId id="1187" r:id="rId15"/>
    <p:sldId id="1130" r:id="rId16"/>
    <p:sldId id="1135" r:id="rId17"/>
    <p:sldId id="1136" r:id="rId18"/>
    <p:sldId id="1137" r:id="rId19"/>
    <p:sldId id="1138" r:id="rId20"/>
    <p:sldId id="1139" r:id="rId21"/>
    <p:sldId id="1140" r:id="rId22"/>
    <p:sldId id="1141" r:id="rId23"/>
    <p:sldId id="1142" r:id="rId24"/>
    <p:sldId id="1188" r:id="rId25"/>
    <p:sldId id="1189" r:id="rId26"/>
    <p:sldId id="1240" r:id="rId27"/>
    <p:sldId id="1241" r:id="rId28"/>
    <p:sldId id="1190" r:id="rId29"/>
    <p:sldId id="1191" r:id="rId30"/>
    <p:sldId id="1192" r:id="rId31"/>
    <p:sldId id="1193" r:id="rId32"/>
    <p:sldId id="1194" r:id="rId33"/>
    <p:sldId id="1195" r:id="rId34"/>
    <p:sldId id="1196" r:id="rId35"/>
    <p:sldId id="1197" r:id="rId36"/>
    <p:sldId id="1198" r:id="rId37"/>
    <p:sldId id="1199" r:id="rId38"/>
    <p:sldId id="1200" r:id="rId39"/>
    <p:sldId id="1201" r:id="rId40"/>
    <p:sldId id="1202" r:id="rId41"/>
    <p:sldId id="1203" r:id="rId42"/>
    <p:sldId id="1205" r:id="rId43"/>
    <p:sldId id="1206" r:id="rId44"/>
    <p:sldId id="1207" r:id="rId45"/>
    <p:sldId id="1208" r:id="rId46"/>
    <p:sldId id="1209" r:id="rId47"/>
    <p:sldId id="1210" r:id="rId48"/>
    <p:sldId id="1211" r:id="rId49"/>
    <p:sldId id="1243" r:id="rId50"/>
    <p:sldId id="1212" r:id="rId51"/>
    <p:sldId id="1213" r:id="rId52"/>
    <p:sldId id="1214" r:id="rId53"/>
    <p:sldId id="1215" r:id="rId54"/>
    <p:sldId id="1216" r:id="rId55"/>
    <p:sldId id="1217" r:id="rId56"/>
    <p:sldId id="1218" r:id="rId57"/>
    <p:sldId id="1219" r:id="rId58"/>
    <p:sldId id="1220" r:id="rId59"/>
    <p:sldId id="1221" r:id="rId60"/>
    <p:sldId id="1222" r:id="rId61"/>
    <p:sldId id="1223" r:id="rId62"/>
    <p:sldId id="1224" r:id="rId63"/>
    <p:sldId id="1225" r:id="rId64"/>
    <p:sldId id="1226" r:id="rId65"/>
    <p:sldId id="1227" r:id="rId66"/>
    <p:sldId id="1228" r:id="rId67"/>
    <p:sldId id="1229" r:id="rId68"/>
    <p:sldId id="1230" r:id="rId69"/>
    <p:sldId id="1231" r:id="rId70"/>
    <p:sldId id="1232" r:id="rId71"/>
    <p:sldId id="1233" r:id="rId72"/>
    <p:sldId id="1234" r:id="rId73"/>
    <p:sldId id="1235" r:id="rId74"/>
    <p:sldId id="1236" r:id="rId75"/>
    <p:sldId id="1237" r:id="rId76"/>
    <p:sldId id="1238" r:id="rId77"/>
    <p:sldId id="790" r:id="rId78"/>
    <p:sldId id="297" r:id="rId79"/>
    <p:sldId id="1239" r:id="rId80"/>
  </p:sldIdLst>
  <p:sldSz cx="12192000" cy="6858000"/>
  <p:notesSz cx="7315200" cy="9601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399FF"/>
    <a:srgbClr val="C3FB9D"/>
    <a:srgbClr val="99FFCC"/>
    <a:srgbClr val="FFFF99"/>
    <a:srgbClr val="FF6B21"/>
    <a:srgbClr val="0000FF"/>
    <a:srgbClr val="314F8B"/>
    <a:srgbClr val="C4270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p:cViewPr varScale="1">
        <p:scale>
          <a:sx n="57" d="100"/>
          <a:sy n="57" d="100"/>
        </p:scale>
        <p:origin x="78" y="10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66" d="100"/>
          <a:sy n="66" d="100"/>
        </p:scale>
        <p:origin x="-2790"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5595" tIns="47798" rIns="95595" bIns="47798" rtlCol="0"/>
          <a:lstStyle>
            <a:lvl1pPr algn="l">
              <a:defRPr sz="1300"/>
            </a:lvl1pPr>
          </a:lstStyle>
          <a:p>
            <a:endParaRPr lang="en-US" dirty="0"/>
          </a:p>
        </p:txBody>
      </p:sp>
      <p:sp>
        <p:nvSpPr>
          <p:cNvPr id="3" name="Date Placeholder 2"/>
          <p:cNvSpPr>
            <a:spLocks noGrp="1"/>
          </p:cNvSpPr>
          <p:nvPr>
            <p:ph type="dt" sz="quarter" idx="1"/>
          </p:nvPr>
        </p:nvSpPr>
        <p:spPr>
          <a:xfrm>
            <a:off x="4142962" y="0"/>
            <a:ext cx="3170582" cy="480388"/>
          </a:xfrm>
          <a:prstGeom prst="rect">
            <a:avLst/>
          </a:prstGeom>
        </p:spPr>
        <p:txBody>
          <a:bodyPr vert="horz" lIns="95595" tIns="47798" rIns="95595" bIns="47798" rtlCol="0"/>
          <a:lstStyle>
            <a:lvl1pPr algn="r">
              <a:defRPr sz="1300"/>
            </a:lvl1pPr>
          </a:lstStyle>
          <a:p>
            <a:fld id="{439439F3-CC8F-42C9-9D1F-FD7A4BEEEF50}" type="datetimeFigureOut">
              <a:rPr lang="en-US" smtClean="0"/>
              <a:t>2/15/2024</a:t>
            </a:fld>
            <a:endParaRPr lang="en-US" dirty="0"/>
          </a:p>
        </p:txBody>
      </p:sp>
      <p:sp>
        <p:nvSpPr>
          <p:cNvPr id="4" name="Footer Placeholder 3"/>
          <p:cNvSpPr>
            <a:spLocks noGrp="1"/>
          </p:cNvSpPr>
          <p:nvPr>
            <p:ph type="ftr" sz="quarter" idx="2"/>
          </p:nvPr>
        </p:nvSpPr>
        <p:spPr>
          <a:xfrm>
            <a:off x="1" y="9119173"/>
            <a:ext cx="3170582" cy="480388"/>
          </a:xfrm>
          <a:prstGeom prst="rect">
            <a:avLst/>
          </a:prstGeom>
        </p:spPr>
        <p:txBody>
          <a:bodyPr vert="horz" lIns="95595" tIns="47798" rIns="95595" bIns="47798"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2962" y="9119173"/>
            <a:ext cx="3170582" cy="480388"/>
          </a:xfrm>
          <a:prstGeom prst="rect">
            <a:avLst/>
          </a:prstGeom>
        </p:spPr>
        <p:txBody>
          <a:bodyPr vert="horz" lIns="95595" tIns="47798" rIns="95595" bIns="47798" rtlCol="0" anchor="b"/>
          <a:lstStyle>
            <a:lvl1pPr algn="r">
              <a:defRPr sz="1300"/>
            </a:lvl1pPr>
          </a:lstStyle>
          <a:p>
            <a:fld id="{0E49C4C9-6321-4177-B862-0D3CDB6FBFCD}" type="slidenum">
              <a:rPr lang="en-US" smtClean="0"/>
              <a:t>‹#›</a:t>
            </a:fld>
            <a:endParaRPr lang="en-US" dirty="0"/>
          </a:p>
        </p:txBody>
      </p:sp>
    </p:spTree>
    <p:extLst>
      <p:ext uri="{BB962C8B-B14F-4D97-AF65-F5344CB8AC3E}">
        <p14:creationId xmlns:p14="http://schemas.microsoft.com/office/powerpoint/2010/main" val="1370011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7397" tIns="48699" rIns="97397" bIns="48699" rtlCol="0"/>
          <a:lstStyle>
            <a:lvl1pPr algn="l">
              <a:defRPr sz="13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7397" tIns="48699" rIns="97397" bIns="48699" rtlCol="0"/>
          <a:lstStyle>
            <a:lvl1pPr algn="r">
              <a:defRPr sz="1300"/>
            </a:lvl1pPr>
          </a:lstStyle>
          <a:p>
            <a:fld id="{2D067FA4-D7A6-460D-B4E9-34702030EFB8}" type="datetimeFigureOut">
              <a:rPr lang="en-US" smtClean="0"/>
              <a:t>2/15/2024</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7397" tIns="48699" rIns="97397" bIns="48699" rtlCol="0" anchor="ctr"/>
          <a:lstStyle/>
          <a:p>
            <a:endParaRPr lang="en-US" dirty="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7397" tIns="48699" rIns="97397" bIns="486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7397" tIns="48699" rIns="97397" bIns="4869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7397" tIns="48699" rIns="97397" bIns="48699" rtlCol="0" anchor="b"/>
          <a:lstStyle>
            <a:lvl1pPr algn="r">
              <a:defRPr sz="1300"/>
            </a:lvl1pPr>
          </a:lstStyle>
          <a:p>
            <a:fld id="{6F7F0397-A53A-4F92-AECB-20855FDBBBF2}" type="slidenum">
              <a:rPr lang="en-US" smtClean="0"/>
              <a:t>‹#›</a:t>
            </a:fld>
            <a:endParaRPr lang="en-US" dirty="0"/>
          </a:p>
        </p:txBody>
      </p:sp>
    </p:spTree>
    <p:extLst>
      <p:ext uri="{BB962C8B-B14F-4D97-AF65-F5344CB8AC3E}">
        <p14:creationId xmlns:p14="http://schemas.microsoft.com/office/powerpoint/2010/main" val="406641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a:t>
            </a:fld>
            <a:endParaRPr lang="en-US" dirty="0"/>
          </a:p>
        </p:txBody>
      </p:sp>
    </p:spTree>
    <p:extLst>
      <p:ext uri="{BB962C8B-B14F-4D97-AF65-F5344CB8AC3E}">
        <p14:creationId xmlns:p14="http://schemas.microsoft.com/office/powerpoint/2010/main" val="2999961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20</a:t>
            </a:fld>
            <a:endParaRPr lang="en-US" dirty="0"/>
          </a:p>
        </p:txBody>
      </p:sp>
    </p:spTree>
    <p:extLst>
      <p:ext uri="{BB962C8B-B14F-4D97-AF65-F5344CB8AC3E}">
        <p14:creationId xmlns:p14="http://schemas.microsoft.com/office/powerpoint/2010/main" val="230467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21</a:t>
            </a:fld>
            <a:endParaRPr lang="en-US" dirty="0"/>
          </a:p>
        </p:txBody>
      </p:sp>
    </p:spTree>
    <p:extLst>
      <p:ext uri="{BB962C8B-B14F-4D97-AF65-F5344CB8AC3E}">
        <p14:creationId xmlns:p14="http://schemas.microsoft.com/office/powerpoint/2010/main" val="265638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22</a:t>
            </a:fld>
            <a:endParaRPr lang="en-US" dirty="0"/>
          </a:p>
        </p:txBody>
      </p:sp>
    </p:spTree>
    <p:extLst>
      <p:ext uri="{BB962C8B-B14F-4D97-AF65-F5344CB8AC3E}">
        <p14:creationId xmlns:p14="http://schemas.microsoft.com/office/powerpoint/2010/main" val="40047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23</a:t>
            </a:fld>
            <a:endParaRPr lang="en-US" dirty="0"/>
          </a:p>
        </p:txBody>
      </p:sp>
    </p:spTree>
    <p:extLst>
      <p:ext uri="{BB962C8B-B14F-4D97-AF65-F5344CB8AC3E}">
        <p14:creationId xmlns:p14="http://schemas.microsoft.com/office/powerpoint/2010/main" val="262919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24</a:t>
            </a:fld>
            <a:endParaRPr lang="en-US" dirty="0"/>
          </a:p>
        </p:txBody>
      </p:sp>
    </p:spTree>
    <p:extLst>
      <p:ext uri="{BB962C8B-B14F-4D97-AF65-F5344CB8AC3E}">
        <p14:creationId xmlns:p14="http://schemas.microsoft.com/office/powerpoint/2010/main" val="152705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25</a:t>
            </a:fld>
            <a:endParaRPr lang="en-US" dirty="0"/>
          </a:p>
        </p:txBody>
      </p:sp>
    </p:spTree>
    <p:extLst>
      <p:ext uri="{BB962C8B-B14F-4D97-AF65-F5344CB8AC3E}">
        <p14:creationId xmlns:p14="http://schemas.microsoft.com/office/powerpoint/2010/main" val="428428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26</a:t>
            </a:fld>
            <a:endParaRPr lang="en-US" dirty="0"/>
          </a:p>
        </p:txBody>
      </p:sp>
    </p:spTree>
    <p:extLst>
      <p:ext uri="{BB962C8B-B14F-4D97-AF65-F5344CB8AC3E}">
        <p14:creationId xmlns:p14="http://schemas.microsoft.com/office/powerpoint/2010/main" val="247395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27</a:t>
            </a:fld>
            <a:endParaRPr lang="en-US" dirty="0"/>
          </a:p>
        </p:txBody>
      </p:sp>
    </p:spTree>
    <p:extLst>
      <p:ext uri="{BB962C8B-B14F-4D97-AF65-F5344CB8AC3E}">
        <p14:creationId xmlns:p14="http://schemas.microsoft.com/office/powerpoint/2010/main" val="268874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28</a:t>
            </a:fld>
            <a:endParaRPr lang="en-US" dirty="0"/>
          </a:p>
        </p:txBody>
      </p:sp>
    </p:spTree>
    <p:extLst>
      <p:ext uri="{BB962C8B-B14F-4D97-AF65-F5344CB8AC3E}">
        <p14:creationId xmlns:p14="http://schemas.microsoft.com/office/powerpoint/2010/main" val="264559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29</a:t>
            </a:fld>
            <a:endParaRPr lang="en-US" dirty="0"/>
          </a:p>
        </p:txBody>
      </p:sp>
    </p:spTree>
    <p:extLst>
      <p:ext uri="{BB962C8B-B14F-4D97-AF65-F5344CB8AC3E}">
        <p14:creationId xmlns:p14="http://schemas.microsoft.com/office/powerpoint/2010/main" val="416621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12</a:t>
            </a:fld>
            <a:endParaRPr lang="en-US" dirty="0"/>
          </a:p>
        </p:txBody>
      </p:sp>
    </p:spTree>
    <p:extLst>
      <p:ext uri="{BB962C8B-B14F-4D97-AF65-F5344CB8AC3E}">
        <p14:creationId xmlns:p14="http://schemas.microsoft.com/office/powerpoint/2010/main" val="167095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30</a:t>
            </a:fld>
            <a:endParaRPr lang="en-US" dirty="0"/>
          </a:p>
        </p:txBody>
      </p:sp>
    </p:spTree>
    <p:extLst>
      <p:ext uri="{BB962C8B-B14F-4D97-AF65-F5344CB8AC3E}">
        <p14:creationId xmlns:p14="http://schemas.microsoft.com/office/powerpoint/2010/main" val="1871372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31</a:t>
            </a:fld>
            <a:endParaRPr lang="en-US" dirty="0"/>
          </a:p>
        </p:txBody>
      </p:sp>
    </p:spTree>
    <p:extLst>
      <p:ext uri="{BB962C8B-B14F-4D97-AF65-F5344CB8AC3E}">
        <p14:creationId xmlns:p14="http://schemas.microsoft.com/office/powerpoint/2010/main" val="33034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32</a:t>
            </a:fld>
            <a:endParaRPr lang="en-US" dirty="0"/>
          </a:p>
        </p:txBody>
      </p:sp>
    </p:spTree>
    <p:extLst>
      <p:ext uri="{BB962C8B-B14F-4D97-AF65-F5344CB8AC3E}">
        <p14:creationId xmlns:p14="http://schemas.microsoft.com/office/powerpoint/2010/main" val="381967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33</a:t>
            </a:fld>
            <a:endParaRPr lang="en-US" dirty="0"/>
          </a:p>
        </p:txBody>
      </p:sp>
    </p:spTree>
    <p:extLst>
      <p:ext uri="{BB962C8B-B14F-4D97-AF65-F5344CB8AC3E}">
        <p14:creationId xmlns:p14="http://schemas.microsoft.com/office/powerpoint/2010/main" val="247208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34</a:t>
            </a:fld>
            <a:endParaRPr lang="en-US" dirty="0"/>
          </a:p>
        </p:txBody>
      </p:sp>
    </p:spTree>
    <p:extLst>
      <p:ext uri="{BB962C8B-B14F-4D97-AF65-F5344CB8AC3E}">
        <p14:creationId xmlns:p14="http://schemas.microsoft.com/office/powerpoint/2010/main" val="4093761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35</a:t>
            </a:fld>
            <a:endParaRPr lang="en-US" dirty="0"/>
          </a:p>
        </p:txBody>
      </p:sp>
    </p:spTree>
    <p:extLst>
      <p:ext uri="{BB962C8B-B14F-4D97-AF65-F5344CB8AC3E}">
        <p14:creationId xmlns:p14="http://schemas.microsoft.com/office/powerpoint/2010/main" val="187799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36</a:t>
            </a:fld>
            <a:endParaRPr lang="en-US" dirty="0"/>
          </a:p>
        </p:txBody>
      </p:sp>
    </p:spTree>
    <p:extLst>
      <p:ext uri="{BB962C8B-B14F-4D97-AF65-F5344CB8AC3E}">
        <p14:creationId xmlns:p14="http://schemas.microsoft.com/office/powerpoint/2010/main" val="1470136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37</a:t>
            </a:fld>
            <a:endParaRPr lang="en-US" dirty="0"/>
          </a:p>
        </p:txBody>
      </p:sp>
    </p:spTree>
    <p:extLst>
      <p:ext uri="{BB962C8B-B14F-4D97-AF65-F5344CB8AC3E}">
        <p14:creationId xmlns:p14="http://schemas.microsoft.com/office/powerpoint/2010/main" val="1899605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38</a:t>
            </a:fld>
            <a:endParaRPr lang="en-US" dirty="0"/>
          </a:p>
        </p:txBody>
      </p:sp>
    </p:spTree>
    <p:extLst>
      <p:ext uri="{BB962C8B-B14F-4D97-AF65-F5344CB8AC3E}">
        <p14:creationId xmlns:p14="http://schemas.microsoft.com/office/powerpoint/2010/main" val="187272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39</a:t>
            </a:fld>
            <a:endParaRPr lang="en-US" dirty="0"/>
          </a:p>
        </p:txBody>
      </p:sp>
    </p:spTree>
    <p:extLst>
      <p:ext uri="{BB962C8B-B14F-4D97-AF65-F5344CB8AC3E}">
        <p14:creationId xmlns:p14="http://schemas.microsoft.com/office/powerpoint/2010/main" val="164487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13</a:t>
            </a:fld>
            <a:endParaRPr lang="en-US" dirty="0"/>
          </a:p>
        </p:txBody>
      </p:sp>
    </p:spTree>
    <p:extLst>
      <p:ext uri="{BB962C8B-B14F-4D97-AF65-F5344CB8AC3E}">
        <p14:creationId xmlns:p14="http://schemas.microsoft.com/office/powerpoint/2010/main" val="3153045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40</a:t>
            </a:fld>
            <a:endParaRPr lang="en-US" dirty="0"/>
          </a:p>
        </p:txBody>
      </p:sp>
    </p:spTree>
    <p:extLst>
      <p:ext uri="{BB962C8B-B14F-4D97-AF65-F5344CB8AC3E}">
        <p14:creationId xmlns:p14="http://schemas.microsoft.com/office/powerpoint/2010/main" val="934464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41</a:t>
            </a:fld>
            <a:endParaRPr lang="en-US" dirty="0"/>
          </a:p>
        </p:txBody>
      </p:sp>
    </p:spTree>
    <p:extLst>
      <p:ext uri="{BB962C8B-B14F-4D97-AF65-F5344CB8AC3E}">
        <p14:creationId xmlns:p14="http://schemas.microsoft.com/office/powerpoint/2010/main" val="124338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42</a:t>
            </a:fld>
            <a:endParaRPr lang="en-US" dirty="0"/>
          </a:p>
        </p:txBody>
      </p:sp>
    </p:spTree>
    <p:extLst>
      <p:ext uri="{BB962C8B-B14F-4D97-AF65-F5344CB8AC3E}">
        <p14:creationId xmlns:p14="http://schemas.microsoft.com/office/powerpoint/2010/main" val="2985185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43</a:t>
            </a:fld>
            <a:endParaRPr lang="en-US" dirty="0"/>
          </a:p>
        </p:txBody>
      </p:sp>
    </p:spTree>
    <p:extLst>
      <p:ext uri="{BB962C8B-B14F-4D97-AF65-F5344CB8AC3E}">
        <p14:creationId xmlns:p14="http://schemas.microsoft.com/office/powerpoint/2010/main" val="1903180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44</a:t>
            </a:fld>
            <a:endParaRPr lang="en-US" dirty="0"/>
          </a:p>
        </p:txBody>
      </p:sp>
    </p:spTree>
    <p:extLst>
      <p:ext uri="{BB962C8B-B14F-4D97-AF65-F5344CB8AC3E}">
        <p14:creationId xmlns:p14="http://schemas.microsoft.com/office/powerpoint/2010/main" val="3025508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45</a:t>
            </a:fld>
            <a:endParaRPr lang="en-US" dirty="0"/>
          </a:p>
        </p:txBody>
      </p:sp>
    </p:spTree>
    <p:extLst>
      <p:ext uri="{BB962C8B-B14F-4D97-AF65-F5344CB8AC3E}">
        <p14:creationId xmlns:p14="http://schemas.microsoft.com/office/powerpoint/2010/main" val="3470570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46</a:t>
            </a:fld>
            <a:endParaRPr lang="en-US" dirty="0"/>
          </a:p>
        </p:txBody>
      </p:sp>
    </p:spTree>
    <p:extLst>
      <p:ext uri="{BB962C8B-B14F-4D97-AF65-F5344CB8AC3E}">
        <p14:creationId xmlns:p14="http://schemas.microsoft.com/office/powerpoint/2010/main" val="1273935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47</a:t>
            </a:fld>
            <a:endParaRPr lang="en-US" dirty="0"/>
          </a:p>
        </p:txBody>
      </p:sp>
    </p:spTree>
    <p:extLst>
      <p:ext uri="{BB962C8B-B14F-4D97-AF65-F5344CB8AC3E}">
        <p14:creationId xmlns:p14="http://schemas.microsoft.com/office/powerpoint/2010/main" val="2787446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49</a:t>
            </a:fld>
            <a:endParaRPr lang="en-US" dirty="0"/>
          </a:p>
        </p:txBody>
      </p:sp>
    </p:spTree>
    <p:extLst>
      <p:ext uri="{BB962C8B-B14F-4D97-AF65-F5344CB8AC3E}">
        <p14:creationId xmlns:p14="http://schemas.microsoft.com/office/powerpoint/2010/main" val="2910998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50</a:t>
            </a:fld>
            <a:endParaRPr lang="en-US" dirty="0"/>
          </a:p>
        </p:txBody>
      </p:sp>
    </p:spTree>
    <p:extLst>
      <p:ext uri="{BB962C8B-B14F-4D97-AF65-F5344CB8AC3E}">
        <p14:creationId xmlns:p14="http://schemas.microsoft.com/office/powerpoint/2010/main" val="26696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14</a:t>
            </a:fld>
            <a:endParaRPr lang="en-US" dirty="0"/>
          </a:p>
        </p:txBody>
      </p:sp>
    </p:spTree>
    <p:extLst>
      <p:ext uri="{BB962C8B-B14F-4D97-AF65-F5344CB8AC3E}">
        <p14:creationId xmlns:p14="http://schemas.microsoft.com/office/powerpoint/2010/main" val="82035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51</a:t>
            </a:fld>
            <a:endParaRPr lang="en-US" dirty="0"/>
          </a:p>
        </p:txBody>
      </p:sp>
    </p:spTree>
    <p:extLst>
      <p:ext uri="{BB962C8B-B14F-4D97-AF65-F5344CB8AC3E}">
        <p14:creationId xmlns:p14="http://schemas.microsoft.com/office/powerpoint/2010/main" val="2787681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52</a:t>
            </a:fld>
            <a:endParaRPr lang="en-US" dirty="0"/>
          </a:p>
        </p:txBody>
      </p:sp>
    </p:spTree>
    <p:extLst>
      <p:ext uri="{BB962C8B-B14F-4D97-AF65-F5344CB8AC3E}">
        <p14:creationId xmlns:p14="http://schemas.microsoft.com/office/powerpoint/2010/main" val="4257048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53</a:t>
            </a:fld>
            <a:endParaRPr lang="en-US" dirty="0"/>
          </a:p>
        </p:txBody>
      </p:sp>
    </p:spTree>
    <p:extLst>
      <p:ext uri="{BB962C8B-B14F-4D97-AF65-F5344CB8AC3E}">
        <p14:creationId xmlns:p14="http://schemas.microsoft.com/office/powerpoint/2010/main" val="208380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54</a:t>
            </a:fld>
            <a:endParaRPr lang="en-US" dirty="0"/>
          </a:p>
        </p:txBody>
      </p:sp>
    </p:spTree>
    <p:extLst>
      <p:ext uri="{BB962C8B-B14F-4D97-AF65-F5344CB8AC3E}">
        <p14:creationId xmlns:p14="http://schemas.microsoft.com/office/powerpoint/2010/main" val="2248123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55</a:t>
            </a:fld>
            <a:endParaRPr lang="en-US" dirty="0"/>
          </a:p>
        </p:txBody>
      </p:sp>
    </p:spTree>
    <p:extLst>
      <p:ext uri="{BB962C8B-B14F-4D97-AF65-F5344CB8AC3E}">
        <p14:creationId xmlns:p14="http://schemas.microsoft.com/office/powerpoint/2010/main" val="3788917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56</a:t>
            </a:fld>
            <a:endParaRPr lang="en-US" dirty="0"/>
          </a:p>
        </p:txBody>
      </p:sp>
    </p:spTree>
    <p:extLst>
      <p:ext uri="{BB962C8B-B14F-4D97-AF65-F5344CB8AC3E}">
        <p14:creationId xmlns:p14="http://schemas.microsoft.com/office/powerpoint/2010/main" val="1392896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57</a:t>
            </a:fld>
            <a:endParaRPr lang="en-US" dirty="0"/>
          </a:p>
        </p:txBody>
      </p:sp>
    </p:spTree>
    <p:extLst>
      <p:ext uri="{BB962C8B-B14F-4D97-AF65-F5344CB8AC3E}">
        <p14:creationId xmlns:p14="http://schemas.microsoft.com/office/powerpoint/2010/main" val="3624213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58</a:t>
            </a:fld>
            <a:endParaRPr lang="en-US" dirty="0"/>
          </a:p>
        </p:txBody>
      </p:sp>
    </p:spTree>
    <p:extLst>
      <p:ext uri="{BB962C8B-B14F-4D97-AF65-F5344CB8AC3E}">
        <p14:creationId xmlns:p14="http://schemas.microsoft.com/office/powerpoint/2010/main" val="142165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59</a:t>
            </a:fld>
            <a:endParaRPr lang="en-US" dirty="0"/>
          </a:p>
        </p:txBody>
      </p:sp>
    </p:spTree>
    <p:extLst>
      <p:ext uri="{BB962C8B-B14F-4D97-AF65-F5344CB8AC3E}">
        <p14:creationId xmlns:p14="http://schemas.microsoft.com/office/powerpoint/2010/main" val="48906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60</a:t>
            </a:fld>
            <a:endParaRPr lang="en-US" dirty="0"/>
          </a:p>
        </p:txBody>
      </p:sp>
    </p:spTree>
    <p:extLst>
      <p:ext uri="{BB962C8B-B14F-4D97-AF65-F5344CB8AC3E}">
        <p14:creationId xmlns:p14="http://schemas.microsoft.com/office/powerpoint/2010/main" val="106221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15</a:t>
            </a:fld>
            <a:endParaRPr lang="en-US" dirty="0"/>
          </a:p>
        </p:txBody>
      </p:sp>
    </p:spTree>
    <p:extLst>
      <p:ext uri="{BB962C8B-B14F-4D97-AF65-F5344CB8AC3E}">
        <p14:creationId xmlns:p14="http://schemas.microsoft.com/office/powerpoint/2010/main" val="1686394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61</a:t>
            </a:fld>
            <a:endParaRPr lang="en-US" dirty="0"/>
          </a:p>
        </p:txBody>
      </p:sp>
    </p:spTree>
    <p:extLst>
      <p:ext uri="{BB962C8B-B14F-4D97-AF65-F5344CB8AC3E}">
        <p14:creationId xmlns:p14="http://schemas.microsoft.com/office/powerpoint/2010/main" val="3826286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62</a:t>
            </a:fld>
            <a:endParaRPr lang="en-US" dirty="0"/>
          </a:p>
        </p:txBody>
      </p:sp>
    </p:spTree>
    <p:extLst>
      <p:ext uri="{BB962C8B-B14F-4D97-AF65-F5344CB8AC3E}">
        <p14:creationId xmlns:p14="http://schemas.microsoft.com/office/powerpoint/2010/main" val="3721876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63</a:t>
            </a:fld>
            <a:endParaRPr lang="en-US" dirty="0"/>
          </a:p>
        </p:txBody>
      </p:sp>
    </p:spTree>
    <p:extLst>
      <p:ext uri="{BB962C8B-B14F-4D97-AF65-F5344CB8AC3E}">
        <p14:creationId xmlns:p14="http://schemas.microsoft.com/office/powerpoint/2010/main" val="1411150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64</a:t>
            </a:fld>
            <a:endParaRPr lang="en-US" dirty="0"/>
          </a:p>
        </p:txBody>
      </p:sp>
    </p:spTree>
    <p:extLst>
      <p:ext uri="{BB962C8B-B14F-4D97-AF65-F5344CB8AC3E}">
        <p14:creationId xmlns:p14="http://schemas.microsoft.com/office/powerpoint/2010/main" val="391171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65</a:t>
            </a:fld>
            <a:endParaRPr lang="en-US" dirty="0"/>
          </a:p>
        </p:txBody>
      </p:sp>
    </p:spTree>
    <p:extLst>
      <p:ext uri="{BB962C8B-B14F-4D97-AF65-F5344CB8AC3E}">
        <p14:creationId xmlns:p14="http://schemas.microsoft.com/office/powerpoint/2010/main" val="1561569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66</a:t>
            </a:fld>
            <a:endParaRPr lang="en-US" dirty="0"/>
          </a:p>
        </p:txBody>
      </p:sp>
    </p:spTree>
    <p:extLst>
      <p:ext uri="{BB962C8B-B14F-4D97-AF65-F5344CB8AC3E}">
        <p14:creationId xmlns:p14="http://schemas.microsoft.com/office/powerpoint/2010/main" val="1575411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67</a:t>
            </a:fld>
            <a:endParaRPr lang="en-US" dirty="0"/>
          </a:p>
        </p:txBody>
      </p:sp>
    </p:spTree>
    <p:extLst>
      <p:ext uri="{BB962C8B-B14F-4D97-AF65-F5344CB8AC3E}">
        <p14:creationId xmlns:p14="http://schemas.microsoft.com/office/powerpoint/2010/main" val="1918398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68</a:t>
            </a:fld>
            <a:endParaRPr lang="en-US" dirty="0"/>
          </a:p>
        </p:txBody>
      </p:sp>
    </p:spTree>
    <p:extLst>
      <p:ext uri="{BB962C8B-B14F-4D97-AF65-F5344CB8AC3E}">
        <p14:creationId xmlns:p14="http://schemas.microsoft.com/office/powerpoint/2010/main" val="41675640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69</a:t>
            </a:fld>
            <a:endParaRPr lang="en-US" dirty="0"/>
          </a:p>
        </p:txBody>
      </p:sp>
    </p:spTree>
    <p:extLst>
      <p:ext uri="{BB962C8B-B14F-4D97-AF65-F5344CB8AC3E}">
        <p14:creationId xmlns:p14="http://schemas.microsoft.com/office/powerpoint/2010/main" val="4077010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70</a:t>
            </a:fld>
            <a:endParaRPr lang="en-US" dirty="0"/>
          </a:p>
        </p:txBody>
      </p:sp>
    </p:spTree>
    <p:extLst>
      <p:ext uri="{BB962C8B-B14F-4D97-AF65-F5344CB8AC3E}">
        <p14:creationId xmlns:p14="http://schemas.microsoft.com/office/powerpoint/2010/main" val="365540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16</a:t>
            </a:fld>
            <a:endParaRPr lang="en-US" dirty="0"/>
          </a:p>
        </p:txBody>
      </p:sp>
    </p:spTree>
    <p:extLst>
      <p:ext uri="{BB962C8B-B14F-4D97-AF65-F5344CB8AC3E}">
        <p14:creationId xmlns:p14="http://schemas.microsoft.com/office/powerpoint/2010/main" val="2385108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71</a:t>
            </a:fld>
            <a:endParaRPr lang="en-US" dirty="0"/>
          </a:p>
        </p:txBody>
      </p:sp>
    </p:spTree>
    <p:extLst>
      <p:ext uri="{BB962C8B-B14F-4D97-AF65-F5344CB8AC3E}">
        <p14:creationId xmlns:p14="http://schemas.microsoft.com/office/powerpoint/2010/main" val="36639005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72</a:t>
            </a:fld>
            <a:endParaRPr lang="en-US" dirty="0"/>
          </a:p>
        </p:txBody>
      </p:sp>
    </p:spTree>
    <p:extLst>
      <p:ext uri="{BB962C8B-B14F-4D97-AF65-F5344CB8AC3E}">
        <p14:creationId xmlns:p14="http://schemas.microsoft.com/office/powerpoint/2010/main" val="1407355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73</a:t>
            </a:fld>
            <a:endParaRPr lang="en-US" dirty="0"/>
          </a:p>
        </p:txBody>
      </p:sp>
    </p:spTree>
    <p:extLst>
      <p:ext uri="{BB962C8B-B14F-4D97-AF65-F5344CB8AC3E}">
        <p14:creationId xmlns:p14="http://schemas.microsoft.com/office/powerpoint/2010/main" val="3790288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74</a:t>
            </a:fld>
            <a:endParaRPr lang="en-US" dirty="0"/>
          </a:p>
        </p:txBody>
      </p:sp>
    </p:spTree>
    <p:extLst>
      <p:ext uri="{BB962C8B-B14F-4D97-AF65-F5344CB8AC3E}">
        <p14:creationId xmlns:p14="http://schemas.microsoft.com/office/powerpoint/2010/main" val="1065217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75</a:t>
            </a:fld>
            <a:endParaRPr lang="en-US" dirty="0"/>
          </a:p>
        </p:txBody>
      </p:sp>
    </p:spTree>
    <p:extLst>
      <p:ext uri="{BB962C8B-B14F-4D97-AF65-F5344CB8AC3E}">
        <p14:creationId xmlns:p14="http://schemas.microsoft.com/office/powerpoint/2010/main" val="958182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78</a:t>
            </a:fld>
            <a:endParaRPr lang="en-US" dirty="0"/>
          </a:p>
        </p:txBody>
      </p:sp>
    </p:spTree>
    <p:extLst>
      <p:ext uri="{BB962C8B-B14F-4D97-AF65-F5344CB8AC3E}">
        <p14:creationId xmlns:p14="http://schemas.microsoft.com/office/powerpoint/2010/main" val="264840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17</a:t>
            </a:fld>
            <a:endParaRPr lang="en-US" dirty="0"/>
          </a:p>
        </p:txBody>
      </p:sp>
    </p:spTree>
    <p:extLst>
      <p:ext uri="{BB962C8B-B14F-4D97-AF65-F5344CB8AC3E}">
        <p14:creationId xmlns:p14="http://schemas.microsoft.com/office/powerpoint/2010/main" val="6766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18</a:t>
            </a:fld>
            <a:endParaRPr lang="en-US" dirty="0"/>
          </a:p>
        </p:txBody>
      </p:sp>
    </p:spTree>
    <p:extLst>
      <p:ext uri="{BB962C8B-B14F-4D97-AF65-F5344CB8AC3E}">
        <p14:creationId xmlns:p14="http://schemas.microsoft.com/office/powerpoint/2010/main" val="230136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F0397-A53A-4F92-AECB-20855FDBBBF2}" type="slidenum">
              <a:rPr lang="en-US" smtClean="0"/>
              <a:t>19</a:t>
            </a:fld>
            <a:endParaRPr lang="en-US" dirty="0"/>
          </a:p>
        </p:txBody>
      </p:sp>
    </p:spTree>
    <p:extLst>
      <p:ext uri="{BB962C8B-B14F-4D97-AF65-F5344CB8AC3E}">
        <p14:creationId xmlns:p14="http://schemas.microsoft.com/office/powerpoint/2010/main" val="4243881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NEEDS_WO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A329E-D487-4553-A09B-30C3177095D8}"/>
              </a:ext>
            </a:extLst>
          </p:cNvPr>
          <p:cNvSpPr/>
          <p:nvPr userDrawn="1"/>
        </p:nvSpPr>
        <p:spPr>
          <a:xfrm>
            <a:off x="-101600" y="3228087"/>
            <a:ext cx="12496800" cy="3325113"/>
          </a:xfrm>
          <a:prstGeom prst="rect">
            <a:avLst/>
          </a:prstGeom>
          <a:solidFill>
            <a:srgbClr val="284E7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userDrawn="1"/>
        </p:nvSpPr>
        <p:spPr>
          <a:xfrm>
            <a:off x="10394148" y="5181601"/>
            <a:ext cx="1858185" cy="1371600"/>
          </a:xfrm>
          <a:prstGeom prst="roundRect">
            <a:avLst>
              <a:gd name="adj" fmla="val 0"/>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Hexagon 8">
            <a:extLst>
              <a:ext uri="{FF2B5EF4-FFF2-40B4-BE49-F238E27FC236}">
                <a16:creationId xmlns:a16="http://schemas.microsoft.com/office/drawing/2014/main" id="{A3EEBD5C-C962-41F2-9C90-22F5C082DF8D}"/>
              </a:ext>
            </a:extLst>
          </p:cNvPr>
          <p:cNvSpPr/>
          <p:nvPr userDrawn="1"/>
        </p:nvSpPr>
        <p:spPr>
          <a:xfrm rot="16200000">
            <a:off x="-230473" y="5335876"/>
            <a:ext cx="994810" cy="114346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3" name="Rectangle 2">
            <a:extLst>
              <a:ext uri="{FF2B5EF4-FFF2-40B4-BE49-F238E27FC236}">
                <a16:creationId xmlns:a16="http://schemas.microsoft.com/office/drawing/2014/main" id="{566D0D52-322C-47D8-8940-9A925849D87E}"/>
              </a:ext>
            </a:extLst>
          </p:cNvPr>
          <p:cNvSpPr/>
          <p:nvPr userDrawn="1"/>
        </p:nvSpPr>
        <p:spPr>
          <a:xfrm>
            <a:off x="-614760" y="-186968"/>
            <a:ext cx="13512800" cy="181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Hexagon 16">
            <a:extLst>
              <a:ext uri="{FF2B5EF4-FFF2-40B4-BE49-F238E27FC236}">
                <a16:creationId xmlns:a16="http://schemas.microsoft.com/office/drawing/2014/main" id="{AF9D73C4-C26E-4D15-BDA5-AD299AB38AFE}"/>
              </a:ext>
            </a:extLst>
          </p:cNvPr>
          <p:cNvSpPr/>
          <p:nvPr userDrawn="1"/>
        </p:nvSpPr>
        <p:spPr>
          <a:xfrm rot="16200000">
            <a:off x="-279105" y="755171"/>
            <a:ext cx="1676402" cy="19269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n>
                <a:solidFill>
                  <a:srgbClr val="C5C5C5"/>
                </a:solidFill>
              </a:ln>
            </a:endParaRPr>
          </a:p>
        </p:txBody>
      </p:sp>
      <p:sp>
        <p:nvSpPr>
          <p:cNvPr id="10" name="Rectangle 9">
            <a:extLst>
              <a:ext uri="{FF2B5EF4-FFF2-40B4-BE49-F238E27FC236}">
                <a16:creationId xmlns:a16="http://schemas.microsoft.com/office/drawing/2014/main" id="{EE031657-0C16-4C30-8F71-36FCE773E9E4}"/>
              </a:ext>
            </a:extLst>
          </p:cNvPr>
          <p:cNvSpPr/>
          <p:nvPr userDrawn="1"/>
        </p:nvSpPr>
        <p:spPr>
          <a:xfrm>
            <a:off x="0" y="-4417"/>
            <a:ext cx="12192000"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drawing&#10;&#10;Description automatically generated">
            <a:extLst>
              <a:ext uri="{FF2B5EF4-FFF2-40B4-BE49-F238E27FC236}">
                <a16:creationId xmlns:a16="http://schemas.microsoft.com/office/drawing/2014/main" id="{17246262-021E-4C30-A7CC-00B394A35C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190" b="33958"/>
          <a:stretch/>
        </p:blipFill>
        <p:spPr>
          <a:xfrm>
            <a:off x="2399307" y="472959"/>
            <a:ext cx="7393387" cy="2209800"/>
          </a:xfrm>
          <a:prstGeom prst="rect">
            <a:avLst/>
          </a:prstGeom>
        </p:spPr>
      </p:pic>
      <p:sp>
        <p:nvSpPr>
          <p:cNvPr id="11" name="Rectangle 10">
            <a:extLst>
              <a:ext uri="{FF2B5EF4-FFF2-40B4-BE49-F238E27FC236}">
                <a16:creationId xmlns:a16="http://schemas.microsoft.com/office/drawing/2014/main" id="{BB794BCC-DF1D-4C9F-B2DF-BFDCE8EDB69B}"/>
              </a:ext>
            </a:extLst>
          </p:cNvPr>
          <p:cNvSpPr/>
          <p:nvPr userDrawn="1"/>
        </p:nvSpPr>
        <p:spPr>
          <a:xfrm>
            <a:off x="10609798" y="6553200"/>
            <a:ext cx="1642535"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Hexagon 15">
            <a:extLst>
              <a:ext uri="{FF2B5EF4-FFF2-40B4-BE49-F238E27FC236}">
                <a16:creationId xmlns:a16="http://schemas.microsoft.com/office/drawing/2014/main" id="{053CBB68-CC27-4839-A671-C6E3E3B28B4F}"/>
              </a:ext>
            </a:extLst>
          </p:cNvPr>
          <p:cNvSpPr/>
          <p:nvPr userDrawn="1"/>
        </p:nvSpPr>
        <p:spPr>
          <a:xfrm rot="16200000">
            <a:off x="10970260" y="621585"/>
            <a:ext cx="1325880" cy="15240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18" name="Hexagon 17">
            <a:extLst>
              <a:ext uri="{FF2B5EF4-FFF2-40B4-BE49-F238E27FC236}">
                <a16:creationId xmlns:a16="http://schemas.microsoft.com/office/drawing/2014/main" id="{7401A0B4-1A41-4D54-8742-57A78FE3FA75}"/>
              </a:ext>
            </a:extLst>
          </p:cNvPr>
          <p:cNvSpPr/>
          <p:nvPr userDrawn="1"/>
        </p:nvSpPr>
        <p:spPr>
          <a:xfrm rot="16200000">
            <a:off x="9944827" y="395427"/>
            <a:ext cx="618744" cy="7112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2" name="Title 1"/>
          <p:cNvSpPr>
            <a:spLocks noGrp="1"/>
          </p:cNvSpPr>
          <p:nvPr userDrawn="1">
            <p:ph type="ctrTitle"/>
          </p:nvPr>
        </p:nvSpPr>
        <p:spPr>
          <a:xfrm>
            <a:off x="960040" y="3640255"/>
            <a:ext cx="10363200" cy="1069975"/>
          </a:xfrm>
        </p:spPr>
        <p:txBody>
          <a:bodyPr>
            <a:normAutofit/>
          </a:bodyPr>
          <a:lstStyle>
            <a:lvl1pPr algn="ctr">
              <a:defRPr sz="3600" b="1">
                <a:solidFill>
                  <a:schemeClr val="bg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1012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622205F8-0409-4ED2-A2B1-AF4E1D455D0C}"/>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63B3287B-1B4B-408A-A20A-2759AE3AFBA0}"/>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9463279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NB_NB_With_Number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946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_B_With_Number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5054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9172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No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mj-lt"/>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748126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581441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NB_NB_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6927114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Bullet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235842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NoBullet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98161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Bullet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42434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NoBullet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6820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Bullet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2319340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Number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15483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Number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55945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Number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241195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Number_No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17867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Number_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25643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Number_Number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43374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NB_NB_NB_All-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1424494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NB_NB_NB_Two-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36192"/>
            <a:ext cx="10265664" cy="2194560"/>
          </a:xfrm>
        </p:spPr>
        <p:txBody>
          <a:bodyPr>
            <a:normAutofit/>
          </a:bodyPr>
          <a:lstStyle>
            <a:lvl1pPr marL="0" indent="0" algn="l">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9188740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NB_WithNumber_NB_NB_Two-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36192"/>
            <a:ext cx="10265664" cy="2194560"/>
          </a:xfrm>
        </p:spPr>
        <p:txBody>
          <a:bodyPr>
            <a:normAutofit/>
          </a:bodyPr>
          <a:lstStyle>
            <a:lvl1pPr marL="0" indent="0" algn="l">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6249263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NB_NB_NB_One-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83365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Bullet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230869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NB-Centered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537493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NB-Centered_Bullet_NB">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138983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NB-Centered_Bullet_NB-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7956584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NB-Centered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9144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NB-Centered_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23286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NB-Centered_Number_NB">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mj-lt"/>
              <a:buNone/>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578212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NB-Centered_Number_NB-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mj-lt"/>
              <a:buNone/>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666825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NB_NB_NB_NB_Three-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3825678"/>
            <a:ext cx="3535680" cy="1888934"/>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3825678"/>
            <a:ext cx="3535680" cy="1888934"/>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3825488"/>
            <a:ext cx="3535680" cy="1889513"/>
          </a:xfrm>
        </p:spPr>
        <p:txBody>
          <a:bodyPr/>
          <a:lstStyle>
            <a:lvl1pPr algn="ctr">
              <a:spcBef>
                <a:spcPts val="1000"/>
              </a:spcBef>
              <a:defRPr/>
            </a:lvl1pPr>
            <a:lvl3pPr marL="1027113" indent="-336550">
              <a:tabLst/>
              <a:defRPr/>
            </a:lvl3pPr>
          </a:lstStyle>
          <a:p>
            <a:pPr lvl="0"/>
            <a:r>
              <a:rPr lang="en-US" dirty="0"/>
              <a:t>Click to edit Master text styles</a:t>
            </a:r>
          </a:p>
          <a:p>
            <a:pPr lvl="0"/>
            <a:r>
              <a:rPr lang="en-US" dirty="0"/>
              <a:t>Second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938783" y="1536192"/>
            <a:ext cx="10265664" cy="1755648"/>
          </a:xfrm>
        </p:spPr>
        <p:txBody>
          <a:bodyPr/>
          <a:lstStyle>
            <a:lvl1pPr algn="l">
              <a:defRPr i="0"/>
            </a:lvl1pPr>
            <a:lvl2pPr marL="687387" indent="-342900">
              <a:buFont typeface="Arial" panose="020B0604020202020204" pitchFamily="34" charset="0"/>
              <a:buChar char="•"/>
              <a:defRPr/>
            </a:lvl2pPr>
            <a:lvl3pPr marL="1027113" indent="-33655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199540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NB_NB_NB_NB_All-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3825678"/>
            <a:ext cx="3535680" cy="1888934"/>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3825678"/>
            <a:ext cx="3535680" cy="1888934"/>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3825488"/>
            <a:ext cx="3535680" cy="1889513"/>
          </a:xfrm>
        </p:spPr>
        <p:txBody>
          <a:bodyPr/>
          <a:lstStyle>
            <a:lvl1pPr algn="ctr">
              <a:spcBef>
                <a:spcPts val="1000"/>
              </a:spcBef>
              <a:defRPr/>
            </a:lvl1pPr>
            <a:lvl3pPr marL="1027113" indent="-336550">
              <a:tabLst/>
              <a:defRPr/>
            </a:lvl3pPr>
          </a:lstStyle>
          <a:p>
            <a:pPr lvl="0"/>
            <a:r>
              <a:rPr lang="en-US" dirty="0"/>
              <a:t>Click to edit Master text styles</a:t>
            </a:r>
          </a:p>
          <a:p>
            <a:pPr lvl="0"/>
            <a:r>
              <a:rPr lang="en-US" dirty="0"/>
              <a:t>Second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2805642" y="1600200"/>
            <a:ext cx="6580716" cy="838200"/>
          </a:xfrm>
        </p:spPr>
        <p:txBody>
          <a:bodyPr/>
          <a:lstStyle>
            <a:lvl1pPr algn="ctr">
              <a:defRPr i="0"/>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1877262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NB_NB_NB_Note-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1540066"/>
            <a:ext cx="3535680" cy="31089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1540066"/>
            <a:ext cx="3535680" cy="31089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1539876"/>
            <a:ext cx="3535680" cy="3109913"/>
          </a:xfrm>
        </p:spPr>
        <p:txBody>
          <a:bodyPr/>
          <a:lstStyle>
            <a:lvl3pPr marL="1027113" indent="-336550">
              <a:tabLst/>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2805642" y="5181600"/>
            <a:ext cx="6580716" cy="838200"/>
          </a:xfrm>
        </p:spPr>
        <p:txBody>
          <a:bodyPr/>
          <a:lstStyle>
            <a:lvl1pPr algn="ct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298096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528528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oBullet_number-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2"/>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6271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oBullet_number-2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2727134"/>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2"/>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5F9C5947-EF42-41D2-A03F-0D8142444BAE}"/>
              </a:ext>
            </a:extLst>
          </p:cNvPr>
          <p:cNvSpPr>
            <a:spLocks noGrp="1"/>
          </p:cNvSpPr>
          <p:nvPr>
            <p:ph type="body" sz="quarter" idx="11"/>
          </p:nvPr>
        </p:nvSpPr>
        <p:spPr>
          <a:xfrm>
            <a:off x="3024364" y="4876799"/>
            <a:ext cx="6096000" cy="1219200"/>
          </a:xfrm>
        </p:spPr>
        <p:txBody>
          <a:bodyPr/>
          <a:lstStyle>
            <a:lvl1pP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25701452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oBullet_number-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3"/>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287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oBullet_number-3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2727134"/>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3"/>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12146B1-6F27-42E9-94FF-CBAE6337C349}"/>
              </a:ext>
            </a:extLst>
          </p:cNvPr>
          <p:cNvSpPr>
            <a:spLocks noGrp="1"/>
          </p:cNvSpPr>
          <p:nvPr>
            <p:ph type="body" sz="quarter" idx="11"/>
          </p:nvPr>
        </p:nvSpPr>
        <p:spPr>
          <a:xfrm>
            <a:off x="3048000" y="5181600"/>
            <a:ext cx="6096000" cy="1009650"/>
          </a:xfrm>
        </p:spPr>
        <p:txBody>
          <a:bodyPr/>
          <a:lstStyle>
            <a:lvl1pP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31247518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NoBullet_number-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4"/>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2167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oBullet_number-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5"/>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6181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oBullet_number-6">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6"/>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496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oBullet_number-7">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7"/>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7535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oBullet_number-8">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8"/>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38582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oBullet_number-9">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9"/>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611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7002439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umber_Start-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2"/>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75657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umber_Start-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3"/>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34507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umber_Start-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4"/>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480622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Number_Start-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5"/>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48892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umber_Start-6">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6"/>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973682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umber_Start-7">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7"/>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64990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umber_Start-8">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8"/>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69448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umber_Start-9">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9"/>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1262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ulletStart_Number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3000" indent="-342900">
              <a:spcBef>
                <a:spcPts val="1000"/>
              </a:spcBef>
              <a:buFont typeface="Arial" panose="020B0604020202020204" pitchFamily="34" charset="0"/>
              <a:buChar char="•"/>
              <a:tabLst/>
              <a:defRPr sz="2400">
                <a:latin typeface="Arial" pitchFamily="34" charset="0"/>
                <a:cs typeface="Arial" pitchFamily="34" charset="0"/>
              </a:defRPr>
            </a:lvl3pPr>
            <a:lvl4pPr marL="1485900" indent="-34290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673702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ulletStart_Number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3000" indent="-342900">
              <a:spcBef>
                <a:spcPts val="1000"/>
              </a:spcBef>
              <a:buFont typeface="Arial" panose="020B0604020202020204" pitchFamily="34" charset="0"/>
              <a:buChar char="•"/>
              <a:tabLst/>
              <a:defRPr sz="2400">
                <a:latin typeface="Arial" pitchFamily="34" charset="0"/>
                <a:cs typeface="Arial" pitchFamily="34" charset="0"/>
              </a:defRPr>
            </a:lvl3pPr>
            <a:lvl4pPr marL="1485900" indent="-34290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904542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tart_Number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265737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tart_Number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91174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l">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21568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A329E-D487-4553-A09B-30C3177095D8}"/>
              </a:ext>
            </a:extLst>
          </p:cNvPr>
          <p:cNvSpPr/>
          <p:nvPr userDrawn="1"/>
        </p:nvSpPr>
        <p:spPr>
          <a:xfrm>
            <a:off x="-101600" y="3505201"/>
            <a:ext cx="12496800" cy="3047999"/>
          </a:xfrm>
          <a:prstGeom prst="rect">
            <a:avLst/>
          </a:prstGeom>
          <a:solidFill>
            <a:srgbClr val="284E7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userDrawn="1"/>
        </p:nvSpPr>
        <p:spPr>
          <a:xfrm>
            <a:off x="10394148" y="5181601"/>
            <a:ext cx="1858185" cy="1371600"/>
          </a:xfrm>
          <a:prstGeom prst="roundRect">
            <a:avLst>
              <a:gd name="adj" fmla="val 0"/>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Hexagon 8">
            <a:extLst>
              <a:ext uri="{FF2B5EF4-FFF2-40B4-BE49-F238E27FC236}">
                <a16:creationId xmlns:a16="http://schemas.microsoft.com/office/drawing/2014/main" id="{A3EEBD5C-C962-41F2-9C90-22F5C082DF8D}"/>
              </a:ext>
            </a:extLst>
          </p:cNvPr>
          <p:cNvSpPr/>
          <p:nvPr userDrawn="1"/>
        </p:nvSpPr>
        <p:spPr>
          <a:xfrm rot="16200000">
            <a:off x="-230473" y="5335876"/>
            <a:ext cx="994810" cy="114346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3" name="Rectangle 2">
            <a:extLst>
              <a:ext uri="{FF2B5EF4-FFF2-40B4-BE49-F238E27FC236}">
                <a16:creationId xmlns:a16="http://schemas.microsoft.com/office/drawing/2014/main" id="{566D0D52-322C-47D8-8940-9A925849D87E}"/>
              </a:ext>
            </a:extLst>
          </p:cNvPr>
          <p:cNvSpPr/>
          <p:nvPr userDrawn="1"/>
        </p:nvSpPr>
        <p:spPr>
          <a:xfrm>
            <a:off x="-614760" y="-186968"/>
            <a:ext cx="13512800" cy="181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Hexagon 16">
            <a:extLst>
              <a:ext uri="{FF2B5EF4-FFF2-40B4-BE49-F238E27FC236}">
                <a16:creationId xmlns:a16="http://schemas.microsoft.com/office/drawing/2014/main" id="{AF9D73C4-C26E-4D15-BDA5-AD299AB38AFE}"/>
              </a:ext>
            </a:extLst>
          </p:cNvPr>
          <p:cNvSpPr/>
          <p:nvPr userDrawn="1"/>
        </p:nvSpPr>
        <p:spPr>
          <a:xfrm rot="16200000">
            <a:off x="-279105" y="755171"/>
            <a:ext cx="1676402" cy="19269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n>
                <a:solidFill>
                  <a:srgbClr val="C5C5C5"/>
                </a:solidFill>
              </a:ln>
            </a:endParaRPr>
          </a:p>
        </p:txBody>
      </p:sp>
      <p:sp>
        <p:nvSpPr>
          <p:cNvPr id="10" name="Rectangle 9">
            <a:extLst>
              <a:ext uri="{FF2B5EF4-FFF2-40B4-BE49-F238E27FC236}">
                <a16:creationId xmlns:a16="http://schemas.microsoft.com/office/drawing/2014/main" id="{EE031657-0C16-4C30-8F71-36FCE773E9E4}"/>
              </a:ext>
            </a:extLst>
          </p:cNvPr>
          <p:cNvSpPr/>
          <p:nvPr userDrawn="1"/>
        </p:nvSpPr>
        <p:spPr>
          <a:xfrm>
            <a:off x="0" y="-4417"/>
            <a:ext cx="12192000"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drawing&#10;&#10;Description automatically generated">
            <a:extLst>
              <a:ext uri="{FF2B5EF4-FFF2-40B4-BE49-F238E27FC236}">
                <a16:creationId xmlns:a16="http://schemas.microsoft.com/office/drawing/2014/main" id="{17246262-021E-4C30-A7CC-00B394A35C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190" b="33958"/>
          <a:stretch/>
        </p:blipFill>
        <p:spPr>
          <a:xfrm>
            <a:off x="2876054" y="313426"/>
            <a:ext cx="6439893" cy="1924812"/>
          </a:xfrm>
          <a:prstGeom prst="rect">
            <a:avLst/>
          </a:prstGeom>
        </p:spPr>
      </p:pic>
      <p:sp>
        <p:nvSpPr>
          <p:cNvPr id="11" name="Rectangle 10">
            <a:extLst>
              <a:ext uri="{FF2B5EF4-FFF2-40B4-BE49-F238E27FC236}">
                <a16:creationId xmlns:a16="http://schemas.microsoft.com/office/drawing/2014/main" id="{BB794BCC-DF1D-4C9F-B2DF-BFDCE8EDB69B}"/>
              </a:ext>
            </a:extLst>
          </p:cNvPr>
          <p:cNvSpPr/>
          <p:nvPr userDrawn="1"/>
        </p:nvSpPr>
        <p:spPr>
          <a:xfrm>
            <a:off x="10609798" y="6553200"/>
            <a:ext cx="1642535"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Hexagon 15">
            <a:extLst>
              <a:ext uri="{FF2B5EF4-FFF2-40B4-BE49-F238E27FC236}">
                <a16:creationId xmlns:a16="http://schemas.microsoft.com/office/drawing/2014/main" id="{053CBB68-CC27-4839-A671-C6E3E3B28B4F}"/>
              </a:ext>
            </a:extLst>
          </p:cNvPr>
          <p:cNvSpPr/>
          <p:nvPr userDrawn="1"/>
        </p:nvSpPr>
        <p:spPr>
          <a:xfrm rot="16200000">
            <a:off x="10970260" y="621585"/>
            <a:ext cx="1325880" cy="15240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18" name="Hexagon 17">
            <a:extLst>
              <a:ext uri="{FF2B5EF4-FFF2-40B4-BE49-F238E27FC236}">
                <a16:creationId xmlns:a16="http://schemas.microsoft.com/office/drawing/2014/main" id="{7401A0B4-1A41-4D54-8742-57A78FE3FA75}"/>
              </a:ext>
            </a:extLst>
          </p:cNvPr>
          <p:cNvSpPr/>
          <p:nvPr userDrawn="1"/>
        </p:nvSpPr>
        <p:spPr>
          <a:xfrm rot="16200000">
            <a:off x="9944827" y="395427"/>
            <a:ext cx="618744" cy="7112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2" name="Title 1"/>
          <p:cNvSpPr>
            <a:spLocks noGrp="1"/>
          </p:cNvSpPr>
          <p:nvPr userDrawn="1">
            <p:ph type="ctrTitle"/>
          </p:nvPr>
        </p:nvSpPr>
        <p:spPr>
          <a:xfrm>
            <a:off x="960040" y="2286001"/>
            <a:ext cx="10363200" cy="1069975"/>
          </a:xfrm>
        </p:spPr>
        <p:txBody>
          <a:bodyPr>
            <a:normAutofit/>
          </a:bodyPr>
          <a:lstStyle>
            <a:lvl1pPr algn="ctr">
              <a:defRPr sz="36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14" name="Text Box 30">
            <a:extLst>
              <a:ext uri="{FF2B5EF4-FFF2-40B4-BE49-F238E27FC236}">
                <a16:creationId xmlns:a16="http://schemas.microsoft.com/office/drawing/2014/main" id="{A515BE67-0EC1-4E55-BDEC-929A28580493}"/>
              </a:ext>
            </a:extLst>
          </p:cNvPr>
          <p:cNvSpPr txBox="1">
            <a:spLocks noChangeArrowheads="1"/>
          </p:cNvSpPr>
          <p:nvPr userDrawn="1"/>
        </p:nvSpPr>
        <p:spPr bwMode="auto">
          <a:xfrm>
            <a:off x="8600016" y="655320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r" eaLnBrk="0" hangingPunct="0">
              <a:spcBef>
                <a:spcPct val="50000"/>
              </a:spcBef>
              <a:defRPr/>
            </a:pPr>
            <a:r>
              <a:rPr lang="en-US" sz="1300" dirty="0">
                <a:solidFill>
                  <a:schemeClr val="bg1"/>
                </a:solidFill>
              </a:rPr>
              <a:t>20-0505</a:t>
            </a:r>
          </a:p>
        </p:txBody>
      </p:sp>
    </p:spTree>
    <p:extLst>
      <p:ext uri="{BB962C8B-B14F-4D97-AF65-F5344CB8AC3E}">
        <p14:creationId xmlns:p14="http://schemas.microsoft.com/office/powerpoint/2010/main" val="2207526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638614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_No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Wingdings" panose="05000000000000000000" pitchFamily="2" charset="2"/>
              <a:buChar char="q"/>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219992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_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Wingdings" panose="05000000000000000000" pitchFamily="2" charset="2"/>
              <a:buChar char="q"/>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807805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_MultipleChoic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3878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lphaLcParen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a:p>
            <a:pPr lvl="1"/>
            <a:r>
              <a:rPr lang="en-US" dirty="0"/>
              <a:t>Sixth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159265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3929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58985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No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59290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NB_NB_With_Number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4752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_B_With_Number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09451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961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_No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613929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No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mj-lt"/>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4736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9424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NB_NB_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641525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ullet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0285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NoBullet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8390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ullet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8897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NoBullet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4738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Number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22717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Number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201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Number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1622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638963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Number_No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22437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Number_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74573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Number_Number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1426464" y="3886200"/>
            <a:ext cx="487680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522720" y="3886200"/>
            <a:ext cx="487680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96482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NB_NB_NB_All-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519945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NB_NB_NB_Two-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36192"/>
            <a:ext cx="10265664" cy="2194560"/>
          </a:xfrm>
        </p:spPr>
        <p:txBody>
          <a:bodyPr>
            <a:normAutofit/>
          </a:bodyPr>
          <a:lstStyle>
            <a:lvl1pPr marL="0" indent="0" algn="l">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550180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NB_WithNumber_NB_NB_Two-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36192"/>
            <a:ext cx="10265664" cy="2194560"/>
          </a:xfrm>
        </p:spPr>
        <p:txBody>
          <a:bodyPr>
            <a:normAutofit/>
          </a:bodyPr>
          <a:lstStyle>
            <a:lvl1pPr marL="0" indent="0" algn="l">
              <a:spcBef>
                <a:spcPts val="1000"/>
              </a:spcBef>
              <a:buFont typeface="Arial" panose="020B0604020202020204" pitchFamily="34" charset="0"/>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73556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NB_NB_NB_One-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0322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NB-Centered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93854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NB-Centered_Bullet_NB">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29787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NB-Centered_Bullet_NB-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658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615122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NB-Centered_Number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85372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NB-Centered_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95713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NB-Centered_Number_NB">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spcBef>
                <a:spcPts val="1000"/>
              </a:spcBef>
              <a:buFont typeface="+mj-lt"/>
              <a:buNone/>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32154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NB-Centered_Number_NB-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38784" y="1540066"/>
            <a:ext cx="10265664" cy="2194560"/>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731520" y="3886200"/>
            <a:ext cx="4998720" cy="2194560"/>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54075" indent="-396875">
              <a:spcBef>
                <a:spcPts val="1000"/>
              </a:spcBef>
              <a:buFont typeface="Arial" panose="020B0604020202020204" pitchFamily="34" charset="0"/>
              <a:buChar char="•"/>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8BE17E33-FAEE-4E49-BF6C-015B853ABD65}"/>
              </a:ext>
            </a:extLst>
          </p:cNvPr>
          <p:cNvSpPr>
            <a:spLocks noGrp="1"/>
          </p:cNvSpPr>
          <p:nvPr>
            <p:ph idx="12"/>
          </p:nvPr>
        </p:nvSpPr>
        <p:spPr>
          <a:xfrm>
            <a:off x="6461760" y="3886200"/>
            <a:ext cx="4998720" cy="2194560"/>
          </a:xfrm>
        </p:spPr>
        <p:txBody>
          <a:bodyPr>
            <a:normAutofit/>
          </a:bodyPr>
          <a:lstStyle>
            <a:lvl1pPr marL="0" indent="0" algn="ctr">
              <a:spcBef>
                <a:spcPts val="1000"/>
              </a:spcBef>
              <a:buFont typeface="+mj-lt"/>
              <a:buNone/>
              <a:defRPr sz="2400">
                <a:latin typeface="Arial" pitchFamily="34" charset="0"/>
                <a:cs typeface="Arial" pitchFamily="34" charset="0"/>
              </a:defRPr>
            </a:lvl1pPr>
            <a:lvl2pPr marL="690563" indent="-346075">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656137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NB_NB_NB_NB_Three-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3825678"/>
            <a:ext cx="3535680" cy="1888934"/>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3825678"/>
            <a:ext cx="3535680" cy="1888934"/>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3825488"/>
            <a:ext cx="3535680" cy="1889513"/>
          </a:xfrm>
        </p:spPr>
        <p:txBody>
          <a:bodyPr/>
          <a:lstStyle>
            <a:lvl1pPr algn="ctr">
              <a:spcBef>
                <a:spcPts val="1000"/>
              </a:spcBef>
              <a:defRPr/>
            </a:lvl1pPr>
            <a:lvl3pPr marL="1027113" indent="-336550">
              <a:tabLst/>
              <a:defRPr/>
            </a:lvl3pPr>
          </a:lstStyle>
          <a:p>
            <a:pPr lvl="0"/>
            <a:r>
              <a:rPr lang="en-US" dirty="0"/>
              <a:t>Click to edit Master text styles</a:t>
            </a:r>
          </a:p>
          <a:p>
            <a:pPr lvl="0"/>
            <a:r>
              <a:rPr lang="en-US" dirty="0"/>
              <a:t>Second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938783" y="1536192"/>
            <a:ext cx="10265664" cy="1755648"/>
          </a:xfrm>
        </p:spPr>
        <p:txBody>
          <a:bodyPr/>
          <a:lstStyle>
            <a:lvl1pPr algn="l">
              <a:defRPr i="0"/>
            </a:lvl1pPr>
            <a:lvl2pPr marL="687387" indent="-342900">
              <a:buFont typeface="Arial" panose="020B0604020202020204" pitchFamily="34" charset="0"/>
              <a:buChar char="•"/>
              <a:defRPr/>
            </a:lvl2pPr>
            <a:lvl3pPr marL="1027113" indent="-33655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44847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NB_NB_NB_NB_All-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3825678"/>
            <a:ext cx="3535680" cy="1888934"/>
          </a:xfrm>
        </p:spPr>
        <p:txBody>
          <a:bodyPr>
            <a:normAutofit/>
          </a:bodyPr>
          <a:lstStyle>
            <a:lvl1pPr marL="0" indent="0" algn="ctr">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3825678"/>
            <a:ext cx="3535680" cy="1888934"/>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0"/>
            <a:r>
              <a:rPr lang="en-US" dirty="0"/>
              <a:t>Second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3825488"/>
            <a:ext cx="3535680" cy="1889513"/>
          </a:xfrm>
        </p:spPr>
        <p:txBody>
          <a:bodyPr/>
          <a:lstStyle>
            <a:lvl1pPr algn="ctr">
              <a:spcBef>
                <a:spcPts val="1000"/>
              </a:spcBef>
              <a:defRPr/>
            </a:lvl1pPr>
            <a:lvl3pPr marL="1027113" indent="-336550">
              <a:tabLst/>
              <a:defRPr/>
            </a:lvl3pPr>
          </a:lstStyle>
          <a:p>
            <a:pPr lvl="0"/>
            <a:r>
              <a:rPr lang="en-US" dirty="0"/>
              <a:t>Click to edit Master text styles</a:t>
            </a:r>
          </a:p>
          <a:p>
            <a:pPr lvl="0"/>
            <a:r>
              <a:rPr lang="en-US" dirty="0"/>
              <a:t>Second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2805642" y="1600200"/>
            <a:ext cx="6580716" cy="838200"/>
          </a:xfrm>
        </p:spPr>
        <p:txBody>
          <a:bodyPr/>
          <a:lstStyle>
            <a:lvl1pPr algn="ctr">
              <a:defRPr i="0"/>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994403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NB_NB_NB_Note-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396240" y="1540066"/>
            <a:ext cx="3535680" cy="31089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1" y="6190488"/>
            <a:ext cx="1422400" cy="304800"/>
          </a:xfrm>
        </p:spPr>
        <p:txBody>
          <a:bodyPr>
            <a:noAutofit/>
          </a:bodyPr>
          <a:lstStyle>
            <a:lvl1pPr algn="ctr">
              <a:defRPr sz="1800" b="1">
                <a:solidFill>
                  <a:schemeClr val="bg1"/>
                </a:solidFill>
              </a:defRPr>
            </a:lvl1pPr>
          </a:lstStyle>
          <a:p>
            <a:pPr lvl="0"/>
            <a:r>
              <a:rPr lang="en-US" dirty="0"/>
              <a:t>#</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4328160" y="1540066"/>
            <a:ext cx="3535680" cy="310896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43199325-1B48-4B71-8BA6-0FB5EA976D6C}"/>
              </a:ext>
            </a:extLst>
          </p:cNvPr>
          <p:cNvSpPr>
            <a:spLocks noGrp="1"/>
          </p:cNvSpPr>
          <p:nvPr>
            <p:ph type="body" sz="quarter" idx="12"/>
          </p:nvPr>
        </p:nvSpPr>
        <p:spPr>
          <a:xfrm>
            <a:off x="8260080" y="1539876"/>
            <a:ext cx="3535680" cy="3109913"/>
          </a:xfrm>
        </p:spPr>
        <p:txBody>
          <a:bodyPr/>
          <a:lstStyle>
            <a:lvl3pPr marL="1027113" indent="-336550">
              <a:tabLst/>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DA16B33F-1D39-45B9-A84E-7CC1031D1FA4}"/>
              </a:ext>
            </a:extLst>
          </p:cNvPr>
          <p:cNvSpPr>
            <a:spLocks noGrp="1"/>
          </p:cNvSpPr>
          <p:nvPr>
            <p:ph type="body" sz="quarter" idx="13"/>
          </p:nvPr>
        </p:nvSpPr>
        <p:spPr>
          <a:xfrm>
            <a:off x="2805642" y="5181600"/>
            <a:ext cx="6580716" cy="838200"/>
          </a:xfrm>
        </p:spPr>
        <p:txBody>
          <a:bodyPr/>
          <a:lstStyle>
            <a:lvl1pPr algn="ct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3779807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oBullet_number-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2"/>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508035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oBullet_number-2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2727134"/>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2"/>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3" name="Text Placeholder 2">
            <a:extLst>
              <a:ext uri="{FF2B5EF4-FFF2-40B4-BE49-F238E27FC236}">
                <a16:creationId xmlns:a16="http://schemas.microsoft.com/office/drawing/2014/main" id="{5F9C5947-EF42-41D2-A03F-0D8142444BAE}"/>
              </a:ext>
            </a:extLst>
          </p:cNvPr>
          <p:cNvSpPr>
            <a:spLocks noGrp="1"/>
          </p:cNvSpPr>
          <p:nvPr>
            <p:ph type="body" sz="quarter" idx="11"/>
          </p:nvPr>
        </p:nvSpPr>
        <p:spPr>
          <a:xfrm>
            <a:off x="3024364" y="4876799"/>
            <a:ext cx="6096000" cy="1219200"/>
          </a:xfrm>
        </p:spPr>
        <p:txBody>
          <a:bodyPr/>
          <a:lstStyle>
            <a:lvl1pP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1792583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oBullet_number-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3"/>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71044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0A55F2D7-849A-439A-8C94-56D34405ACC2}"/>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256756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oBullet_number-3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2727134"/>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3"/>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
        <p:nvSpPr>
          <p:cNvPr id="3" name="Text Placeholder 2">
            <a:extLst>
              <a:ext uri="{FF2B5EF4-FFF2-40B4-BE49-F238E27FC236}">
                <a16:creationId xmlns:a16="http://schemas.microsoft.com/office/drawing/2014/main" id="{812146B1-6F27-42E9-94FF-CBAE6337C349}"/>
              </a:ext>
            </a:extLst>
          </p:cNvPr>
          <p:cNvSpPr>
            <a:spLocks noGrp="1"/>
          </p:cNvSpPr>
          <p:nvPr>
            <p:ph type="body" sz="quarter" idx="11"/>
          </p:nvPr>
        </p:nvSpPr>
        <p:spPr>
          <a:xfrm>
            <a:off x="3048000" y="5181600"/>
            <a:ext cx="6096000" cy="1009650"/>
          </a:xfrm>
        </p:spPr>
        <p:txBody>
          <a:bodyPr/>
          <a:lstStyle>
            <a:lvl1pPr>
              <a:defRPr i="1"/>
            </a:lvl1pPr>
            <a:lvl2pPr marL="344487" indent="0">
              <a:buNone/>
              <a:defRPr/>
            </a:lvl2pPr>
          </a:lstStyle>
          <a:p>
            <a:pPr lvl="0"/>
            <a:r>
              <a:rPr lang="en-US" dirty="0"/>
              <a:t>Click to edit Master text styles</a:t>
            </a:r>
          </a:p>
        </p:txBody>
      </p:sp>
    </p:spTree>
    <p:extLst>
      <p:ext uri="{BB962C8B-B14F-4D97-AF65-F5344CB8AC3E}">
        <p14:creationId xmlns:p14="http://schemas.microsoft.com/office/powerpoint/2010/main" val="2861502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oBullet_number-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4"/>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122345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oBullet_number-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5"/>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158637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oBullet_number-6">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6"/>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847494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oBullet_number-7">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7"/>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722375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oBullet_number-8">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8"/>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4085857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oBullet_number-9">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startAt="9"/>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1735437B-4AFB-4539-A945-DEAD0A6DA055}"/>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15227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mber_Start-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2"/>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739800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umber_Start-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3"/>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771422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umber_Start-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4"/>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36224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1017788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umber_Start-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5"/>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908839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umber_Start-6">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6"/>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2986280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umber_Start-7">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7"/>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943597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umber_Start-8">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8"/>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4024901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umber_Start-9">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startAt="9"/>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4075703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A329E-D487-4553-A09B-30C3177095D8}"/>
              </a:ext>
            </a:extLst>
          </p:cNvPr>
          <p:cNvSpPr/>
          <p:nvPr userDrawn="1"/>
        </p:nvSpPr>
        <p:spPr>
          <a:xfrm>
            <a:off x="-101600" y="3505201"/>
            <a:ext cx="12496800" cy="3047999"/>
          </a:xfrm>
          <a:prstGeom prst="rect">
            <a:avLst/>
          </a:prstGeom>
          <a:solidFill>
            <a:srgbClr val="284E7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Hexagon 8">
            <a:extLst>
              <a:ext uri="{FF2B5EF4-FFF2-40B4-BE49-F238E27FC236}">
                <a16:creationId xmlns:a16="http://schemas.microsoft.com/office/drawing/2014/main" id="{A3EEBD5C-C962-41F2-9C90-22F5C082DF8D}"/>
              </a:ext>
            </a:extLst>
          </p:cNvPr>
          <p:cNvSpPr/>
          <p:nvPr userDrawn="1"/>
        </p:nvSpPr>
        <p:spPr>
          <a:xfrm rot="16200000">
            <a:off x="-345004" y="5450407"/>
            <a:ext cx="994810" cy="914398"/>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3" name="Rectangle 2">
            <a:extLst>
              <a:ext uri="{FF2B5EF4-FFF2-40B4-BE49-F238E27FC236}">
                <a16:creationId xmlns:a16="http://schemas.microsoft.com/office/drawing/2014/main" id="{566D0D52-322C-47D8-8940-9A925849D87E}"/>
              </a:ext>
            </a:extLst>
          </p:cNvPr>
          <p:cNvSpPr/>
          <p:nvPr userDrawn="1"/>
        </p:nvSpPr>
        <p:spPr>
          <a:xfrm>
            <a:off x="-614760" y="-186968"/>
            <a:ext cx="13512800" cy="181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Hexagon 16">
            <a:extLst>
              <a:ext uri="{FF2B5EF4-FFF2-40B4-BE49-F238E27FC236}">
                <a16:creationId xmlns:a16="http://schemas.microsoft.com/office/drawing/2014/main" id="{AF9D73C4-C26E-4D15-BDA5-AD299AB38AFE}"/>
              </a:ext>
            </a:extLst>
          </p:cNvPr>
          <p:cNvSpPr/>
          <p:nvPr userDrawn="1"/>
        </p:nvSpPr>
        <p:spPr>
          <a:xfrm rot="16200000">
            <a:off x="-127728" y="906548"/>
            <a:ext cx="1676402" cy="1624146"/>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n>
                <a:solidFill>
                  <a:srgbClr val="C5C5C5"/>
                </a:solidFill>
              </a:ln>
            </a:endParaRPr>
          </a:p>
        </p:txBody>
      </p:sp>
      <p:sp>
        <p:nvSpPr>
          <p:cNvPr id="10" name="Rectangle 9">
            <a:extLst>
              <a:ext uri="{FF2B5EF4-FFF2-40B4-BE49-F238E27FC236}">
                <a16:creationId xmlns:a16="http://schemas.microsoft.com/office/drawing/2014/main" id="{EE031657-0C16-4C30-8F71-36FCE773E9E4}"/>
              </a:ext>
            </a:extLst>
          </p:cNvPr>
          <p:cNvSpPr/>
          <p:nvPr userDrawn="1"/>
        </p:nvSpPr>
        <p:spPr>
          <a:xfrm>
            <a:off x="0" y="-4417"/>
            <a:ext cx="12192000"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drawing&#10;&#10;Description automatically generated">
            <a:extLst>
              <a:ext uri="{FF2B5EF4-FFF2-40B4-BE49-F238E27FC236}">
                <a16:creationId xmlns:a16="http://schemas.microsoft.com/office/drawing/2014/main" id="{17246262-021E-4C30-A7CC-00B394A35C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190" b="33958"/>
          <a:stretch/>
        </p:blipFill>
        <p:spPr>
          <a:xfrm>
            <a:off x="3634400" y="361189"/>
            <a:ext cx="5124946" cy="1924812"/>
          </a:xfrm>
          <a:prstGeom prst="rect">
            <a:avLst/>
          </a:prstGeom>
        </p:spPr>
      </p:pic>
      <p:sp>
        <p:nvSpPr>
          <p:cNvPr id="11" name="Rectangle 10">
            <a:extLst>
              <a:ext uri="{FF2B5EF4-FFF2-40B4-BE49-F238E27FC236}">
                <a16:creationId xmlns:a16="http://schemas.microsoft.com/office/drawing/2014/main" id="{BB794BCC-DF1D-4C9F-B2DF-BFDCE8EDB69B}"/>
              </a:ext>
            </a:extLst>
          </p:cNvPr>
          <p:cNvSpPr/>
          <p:nvPr userDrawn="1"/>
        </p:nvSpPr>
        <p:spPr>
          <a:xfrm>
            <a:off x="10609798" y="6553200"/>
            <a:ext cx="1642535"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Hexagon 15">
            <a:extLst>
              <a:ext uri="{FF2B5EF4-FFF2-40B4-BE49-F238E27FC236}">
                <a16:creationId xmlns:a16="http://schemas.microsoft.com/office/drawing/2014/main" id="{053CBB68-CC27-4839-A671-C6E3E3B28B4F}"/>
              </a:ext>
            </a:extLst>
          </p:cNvPr>
          <p:cNvSpPr/>
          <p:nvPr userDrawn="1"/>
        </p:nvSpPr>
        <p:spPr>
          <a:xfrm rot="16200000">
            <a:off x="10868660" y="723185"/>
            <a:ext cx="1325880" cy="1320800"/>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18" name="Hexagon 17">
            <a:extLst>
              <a:ext uri="{FF2B5EF4-FFF2-40B4-BE49-F238E27FC236}">
                <a16:creationId xmlns:a16="http://schemas.microsoft.com/office/drawing/2014/main" id="{7401A0B4-1A41-4D54-8742-57A78FE3FA75}"/>
              </a:ext>
            </a:extLst>
          </p:cNvPr>
          <p:cNvSpPr/>
          <p:nvPr userDrawn="1"/>
        </p:nvSpPr>
        <p:spPr>
          <a:xfrm rot="16200000">
            <a:off x="9859630" y="480626"/>
            <a:ext cx="618744" cy="540802"/>
          </a:xfrm>
          <a:prstGeom prst="hexagon">
            <a:avLst/>
          </a:prstGeom>
          <a:no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solidFill>
                  <a:srgbClr val="C5C5C5"/>
                </a:solidFill>
              </a:ln>
            </a:endParaRPr>
          </a:p>
        </p:txBody>
      </p:sp>
      <p:sp>
        <p:nvSpPr>
          <p:cNvPr id="2" name="Title 1"/>
          <p:cNvSpPr>
            <a:spLocks noGrp="1"/>
          </p:cNvSpPr>
          <p:nvPr userDrawn="1">
            <p:ph type="ctrTitle"/>
          </p:nvPr>
        </p:nvSpPr>
        <p:spPr>
          <a:xfrm>
            <a:off x="960040" y="2286001"/>
            <a:ext cx="10363200" cy="1069975"/>
          </a:xfrm>
        </p:spPr>
        <p:txBody>
          <a:bodyPr>
            <a:normAutofit/>
          </a:bodyPr>
          <a:lstStyle>
            <a:lvl1pPr algn="ctr">
              <a:defRPr sz="36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14" name="Text Box 30">
            <a:extLst>
              <a:ext uri="{FF2B5EF4-FFF2-40B4-BE49-F238E27FC236}">
                <a16:creationId xmlns:a16="http://schemas.microsoft.com/office/drawing/2014/main" id="{A515BE67-0EC1-4E55-BDEC-929A28580493}"/>
              </a:ext>
            </a:extLst>
          </p:cNvPr>
          <p:cNvSpPr txBox="1">
            <a:spLocks noChangeArrowheads="1"/>
          </p:cNvSpPr>
          <p:nvPr userDrawn="1"/>
        </p:nvSpPr>
        <p:spPr bwMode="auto">
          <a:xfrm>
            <a:off x="8600016" y="655320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r" eaLnBrk="0" hangingPunct="0">
              <a:spcBef>
                <a:spcPct val="50000"/>
              </a:spcBef>
              <a:defRPr/>
            </a:pPr>
            <a:r>
              <a:rPr lang="en-US" sz="1300" dirty="0">
                <a:solidFill>
                  <a:schemeClr val="bg1"/>
                </a:solidFill>
              </a:rPr>
              <a:t>24-0226</a:t>
            </a:r>
          </a:p>
        </p:txBody>
      </p:sp>
    </p:spTree>
    <p:extLst>
      <p:ext uri="{BB962C8B-B14F-4D97-AF65-F5344CB8AC3E}">
        <p14:creationId xmlns:p14="http://schemas.microsoft.com/office/powerpoint/2010/main" val="1225873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ndard_No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62163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ndard_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5118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o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A142F-CC0E-4E3E-AD72-8E5AA9BD07B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EC7BF431-ACC4-4726-89B4-C5D49A8E8E0D}"/>
              </a:ext>
            </a:extLst>
          </p:cNvPr>
          <p:cNvSpPr>
            <a:spLocks noGrp="1"/>
          </p:cNvSpPr>
          <p:nvPr>
            <p:ph idx="1"/>
          </p:nvPr>
        </p:nvSpPr>
        <p:spPr>
          <a:xfrm>
            <a:off x="941564" y="1540067"/>
            <a:ext cx="10261600" cy="4525963"/>
          </a:xfrm>
        </p:spPr>
        <p:txBody>
          <a:bodyPr>
            <a:normAutofit/>
          </a:bodyPr>
          <a:lstStyle>
            <a:lvl1pPr marL="0" indent="0">
              <a:spcBef>
                <a:spcPts val="1000"/>
              </a:spcBef>
              <a:buFont typeface="+mj-lt"/>
              <a:buNone/>
              <a:defRPr sz="2400">
                <a:latin typeface="Arial" pitchFamily="34" charset="0"/>
                <a:cs typeface="Arial" pitchFamily="34" charset="0"/>
              </a:defRPr>
            </a:lvl1pPr>
            <a:lvl2pPr marL="801688"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defRPr sz="2400">
                <a:latin typeface="Arial" pitchFamily="34" charset="0"/>
                <a:cs typeface="Arial" pitchFamily="34" charset="0"/>
              </a:defRPr>
            </a:lvl3pPr>
            <a:lvl4pPr marL="1484313" indent="-336550">
              <a:spcBef>
                <a:spcPts val="1000"/>
              </a:spcBef>
              <a:buFont typeface="Arial" panose="020B0604020202020204" pitchFamily="34" charset="0"/>
              <a:buChar char="‒"/>
              <a:tabLst/>
              <a:defRPr sz="2400">
                <a:latin typeface="Arial" pitchFamily="34" charset="0"/>
                <a:cs typeface="Arial" pitchFamily="34" charset="0"/>
              </a:defRPr>
            </a:lvl4pPr>
            <a:lvl5pPr marL="1828800" indent="-344488">
              <a:spcBef>
                <a:spcPts val="1000"/>
              </a:spcBef>
              <a:buFont typeface="Courier New" panose="02070309020205020404" pitchFamily="49" charset="0"/>
              <a:buChar char="o"/>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5660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_numb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6101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Bullet_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lgn="ctr">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
        <p:nvSpPr>
          <p:cNvPr id="11" name="Text Placeholder 2">
            <a:extLst>
              <a:ext uri="{FF2B5EF4-FFF2-40B4-BE49-F238E27FC236}">
                <a16:creationId xmlns:a16="http://schemas.microsoft.com/office/drawing/2014/main" id="{C5F6A172-E75C-4052-A8C4-C216A3840E49}"/>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823337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umber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524000" y="145280"/>
            <a:ext cx="8642691" cy="997721"/>
          </a:xfrm>
          <a:prstGeom prst="rect">
            <a:avLst/>
          </a:prstGeom>
        </p:spPr>
        <p:txBody>
          <a:bodyPr vert="horz" lIns="91440" tIns="45720" rIns="91440" bIns="45720" rtlCol="0" anchor="ctr">
            <a:normAutofit/>
          </a:bodyPr>
          <a:lstStyle/>
          <a:p>
            <a:r>
              <a:rPr lang="en-US" dirty="0"/>
              <a:t>Click to edit Master title style</a:t>
            </a:r>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48041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oBullet_Centere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lgn="ctr">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4892527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o_Bullets_With_Ind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itchFamily="34" charset="0"/>
              <a:buNone/>
              <a:tabLst/>
              <a:defRPr sz="2400">
                <a:latin typeface="Arial" pitchFamily="34" charset="0"/>
                <a:cs typeface="Arial" pitchFamily="34" charset="0"/>
              </a:defRPr>
            </a:lvl1pPr>
            <a:lvl2pPr marL="344487" indent="0">
              <a:spcBef>
                <a:spcPts val="1000"/>
              </a:spcBef>
              <a:buFontTx/>
              <a:buNone/>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Click to edit Master text styles</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lang="en-US" dirty="0"/>
              <a:t>Click to edit Master text styles</a:t>
            </a:r>
          </a:p>
          <a:p>
            <a:pPr marL="344487" marR="0" lvl="1" indent="0" algn="l" defTabSz="914400" rtl="0" eaLnBrk="1" fontAlgn="auto" latinLnBrk="0" hangingPunct="1">
              <a:lnSpc>
                <a:spcPct val="100000"/>
              </a:lnSpc>
              <a:spcBef>
                <a:spcPts val="1000"/>
              </a:spcBef>
              <a:spcAft>
                <a:spcPts val="0"/>
              </a:spcAft>
              <a:buClrTx/>
              <a:buSzTx/>
              <a:buFont typeface="Arial" pitchFamily="34" charset="0"/>
              <a:buNone/>
              <a:tabLst/>
              <a:defRPr/>
            </a:pPr>
            <a:r>
              <a:rPr lang="en-US" dirty="0"/>
              <a:t>Click to edit Master text styles</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endParaRPr lang="en-US" dirty="0"/>
          </a:p>
          <a:p>
            <a:pPr lvl="0"/>
            <a:endParaRPr lang="en-US" dirty="0"/>
          </a:p>
        </p:txBody>
      </p:sp>
    </p:spTree>
    <p:extLst>
      <p:ext uri="{BB962C8B-B14F-4D97-AF65-F5344CB8AC3E}">
        <p14:creationId xmlns:p14="http://schemas.microsoft.com/office/powerpoint/2010/main" val="3890166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622205F8-0409-4ED2-A2B1-AF4E1D455D0C}"/>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2995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Bullet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708981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oBullet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212379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949618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40674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BulletStart_Number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3000" indent="-342900">
              <a:spcBef>
                <a:spcPts val="1000"/>
              </a:spcBef>
              <a:buFont typeface="Arial" panose="020B0604020202020204" pitchFamily="34" charset="0"/>
              <a:buChar char="•"/>
              <a:tabLst/>
              <a:defRPr sz="2400">
                <a:latin typeface="Arial" pitchFamily="34" charset="0"/>
                <a:cs typeface="Arial" pitchFamily="34" charset="0"/>
              </a:defRPr>
            </a:lvl3pPr>
            <a:lvl4pPr marL="1485900" indent="-34290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4213781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BulletStart_Number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3000" indent="-342900">
              <a:spcBef>
                <a:spcPts val="1000"/>
              </a:spcBef>
              <a:buFont typeface="Arial" panose="020B0604020202020204" pitchFamily="34" charset="0"/>
              <a:buChar char="•"/>
              <a:tabLst/>
              <a:defRPr sz="2400">
                <a:latin typeface="Arial" pitchFamily="34" charset="0"/>
                <a:cs typeface="Arial" pitchFamily="34" charset="0"/>
              </a:defRPr>
            </a:lvl3pPr>
            <a:lvl4pPr marL="1485900" indent="-342900">
              <a:spcBef>
                <a:spcPts val="1000"/>
              </a:spcBef>
              <a:buFont typeface="Arial" panose="020B0604020202020204" pitchFamily="34" charset="0"/>
              <a:buChar char="‒"/>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96374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_Bullets_With_Ind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itchFamily="34" charset="0"/>
              <a:buNone/>
              <a:tabLst/>
              <a:defRPr sz="2400">
                <a:latin typeface="Arial" pitchFamily="34" charset="0"/>
                <a:cs typeface="Arial" pitchFamily="34" charset="0"/>
              </a:defRPr>
            </a:lvl1pPr>
            <a:lvl2pPr marL="344487" indent="0">
              <a:spcBef>
                <a:spcPts val="1000"/>
              </a:spcBef>
              <a:buFontTx/>
              <a:buNone/>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Click to edit Master text styles</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lang="en-US" dirty="0"/>
              <a:t>Click to edit Master text styles</a:t>
            </a:r>
          </a:p>
          <a:p>
            <a:pPr marL="344487" marR="0" lvl="1" indent="0" algn="l" defTabSz="914400" rtl="0" eaLnBrk="1" fontAlgn="auto" latinLnBrk="0" hangingPunct="1">
              <a:lnSpc>
                <a:spcPct val="100000"/>
              </a:lnSpc>
              <a:spcBef>
                <a:spcPts val="1000"/>
              </a:spcBef>
              <a:spcAft>
                <a:spcPts val="0"/>
              </a:spcAft>
              <a:buClrTx/>
              <a:buSzTx/>
              <a:buFont typeface="Arial" pitchFamily="34" charset="0"/>
              <a:buNone/>
              <a:tabLst/>
              <a:defRPr/>
            </a:pPr>
            <a:r>
              <a:rPr lang="en-US" dirty="0"/>
              <a:t>Click to edit Master text styles</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endParaRPr lang="en-US" dirty="0"/>
          </a:p>
          <a:p>
            <a:pPr lvl="0"/>
            <a:endParaRPr lang="en-US" dirty="0"/>
          </a:p>
        </p:txBody>
      </p:sp>
      <p:sp>
        <p:nvSpPr>
          <p:cNvPr id="5" name="Text Placeholder 2">
            <a:extLst>
              <a:ext uri="{FF2B5EF4-FFF2-40B4-BE49-F238E27FC236}">
                <a16:creationId xmlns:a16="http://schemas.microsoft.com/office/drawing/2014/main" id="{3B5E5848-3665-456D-B6D7-6E693EF1E337}"/>
              </a:ext>
            </a:extLst>
          </p:cNvPr>
          <p:cNvSpPr>
            <a:spLocks noGrp="1"/>
          </p:cNvSpPr>
          <p:nvPr>
            <p:ph type="body" sz="quarter" idx="10" hasCustomPrompt="1"/>
          </p:nvPr>
        </p:nvSpPr>
        <p:spPr>
          <a:xfrm>
            <a:off x="10769600" y="6190488"/>
            <a:ext cx="1422400" cy="304800"/>
          </a:xfrm>
        </p:spPr>
        <p:txBody>
          <a:bodyPr>
            <a:noAutofit/>
          </a:bodyPr>
          <a:lstStyle>
            <a:lvl1pPr algn="ctr">
              <a:defRPr sz="1800" b="1">
                <a:solidFill>
                  <a:schemeClr val="bg1"/>
                </a:solidFill>
              </a:defRPr>
            </a:lvl1pPr>
          </a:lstStyle>
          <a:p>
            <a:pPr lvl="0"/>
            <a:r>
              <a:rPr lang="en-US" dirty="0"/>
              <a:t>#</a:t>
            </a:r>
          </a:p>
        </p:txBody>
      </p:sp>
    </p:spTree>
    <p:extLst>
      <p:ext uri="{BB962C8B-B14F-4D97-AF65-F5344CB8AC3E}">
        <p14:creationId xmlns:p14="http://schemas.microsoft.com/office/powerpoint/2010/main" val="37952405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Start_Number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5772201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Start_Number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3410712"/>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801687" indent="-457200">
              <a:spcBef>
                <a:spcPts val="1000"/>
              </a:spcBef>
              <a:buFont typeface="+mj-lt"/>
              <a:buAutoNum type="arabicPeriod"/>
              <a:defRPr sz="2400">
                <a:latin typeface="Arial" pitchFamily="34" charset="0"/>
                <a:cs typeface="Arial" pitchFamily="34" charset="0"/>
              </a:defRPr>
            </a:lvl2pPr>
            <a:lvl3pPr marL="1147763" indent="-346075">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29A0D338-24B8-4965-87FF-8D22ACC96606}"/>
              </a:ext>
            </a:extLst>
          </p:cNvPr>
          <p:cNvSpPr>
            <a:spLocks noGrp="1"/>
          </p:cNvSpPr>
          <p:nvPr>
            <p:ph idx="11"/>
          </p:nvPr>
        </p:nvSpPr>
        <p:spPr>
          <a:xfrm>
            <a:off x="2336801" y="5181600"/>
            <a:ext cx="5459236" cy="1184696"/>
          </a:xfrm>
        </p:spPr>
        <p:txBody>
          <a:bodyPr>
            <a:normAutofit/>
          </a:bodyPr>
          <a:lstStyle>
            <a:lvl1pPr marL="0" indent="0">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370890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umberStart_Not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l">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671277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umberStart_Note_C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3" y="1540067"/>
            <a:ext cx="10265664" cy="3412933"/>
          </a:xfrm>
        </p:spPr>
        <p:txBody>
          <a:bodyPr>
            <a:normAutofit/>
          </a:bodyPr>
          <a:lstStyle>
            <a:lvl1pPr marL="457200" indent="-457200">
              <a:spcBef>
                <a:spcPts val="1000"/>
              </a:spcBef>
              <a:buFont typeface="+mj-lt"/>
              <a:buAutoNum type="arabicPeriod"/>
              <a:defRPr sz="2400">
                <a:latin typeface="Arial" pitchFamily="34" charset="0"/>
                <a:cs typeface="Arial" pitchFamily="34" charset="0"/>
              </a:defRPr>
            </a:lvl1pPr>
            <a:lvl2pPr marL="801688" indent="-344488">
              <a:spcBef>
                <a:spcPts val="1000"/>
              </a:spcBef>
              <a:buFont typeface="Arial" pitchFamily="34" charset="0"/>
              <a:buChar char="•"/>
              <a:defRPr sz="2400">
                <a:latin typeface="Arial" pitchFamily="34" charset="0"/>
                <a:cs typeface="Arial" pitchFamily="34" charset="0"/>
              </a:defRPr>
            </a:lvl2pPr>
            <a:lvl3pPr marL="1147763" indent="-346075">
              <a:spcBef>
                <a:spcPts val="1000"/>
              </a:spcBef>
              <a:buFont typeface="Arial" pitchFamily="34" charset="0"/>
              <a:buChar char="‒"/>
              <a:tabLst/>
              <a:defRPr sz="2400">
                <a:latin typeface="Arial" pitchFamily="34" charset="0"/>
                <a:cs typeface="Arial" pitchFamily="34" charset="0"/>
              </a:defRPr>
            </a:lvl3pPr>
            <a:lvl4pPr marL="1484313" indent="-336550">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6F8ADC69-6F32-4F34-9C1F-D229FCD733AB}"/>
              </a:ext>
            </a:extLst>
          </p:cNvPr>
          <p:cNvSpPr>
            <a:spLocks noGrp="1"/>
          </p:cNvSpPr>
          <p:nvPr>
            <p:ph idx="11"/>
          </p:nvPr>
        </p:nvSpPr>
        <p:spPr>
          <a:xfrm>
            <a:off x="2336801" y="5181600"/>
            <a:ext cx="5459236" cy="1184696"/>
          </a:xfrm>
        </p:spPr>
        <p:txBody>
          <a:bodyPr>
            <a:normAutofit/>
          </a:bodyPr>
          <a:lstStyle>
            <a:lvl1pPr marL="0" indent="0" algn="ctr">
              <a:spcBef>
                <a:spcPts val="1000"/>
              </a:spcBef>
              <a:buNone/>
              <a:defRPr sz="2400" i="1">
                <a:latin typeface="Arial" pitchFamily="34" charset="0"/>
                <a:cs typeface="Arial" pitchFamily="34" charset="0"/>
              </a:defRPr>
            </a:lvl1pPr>
            <a:lvl2pPr marL="688975" indent="-344488">
              <a:spcBef>
                <a:spcPts val="1000"/>
              </a:spcBef>
              <a:buFont typeface="Arial" pitchFamily="34" charset="0"/>
              <a:buChar cha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345600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_No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4156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688975" indent="-344488">
              <a:spcBef>
                <a:spcPts val="1000"/>
              </a:spcBef>
              <a:buFont typeface="Wingdings" panose="05000000000000000000" pitchFamily="2" charset="2"/>
              <a:buChar char="q"/>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55794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estion_Bullet_St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941564" y="1540067"/>
            <a:ext cx="10261600" cy="4525963"/>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Wingdings" panose="05000000000000000000" pitchFamily="2" charset="2"/>
              <a:buChar char="q"/>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43940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estion_MultipleChoic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1F079BB-3C9A-48B9-B42B-29449BAC06D3}"/>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55085EF-43DC-4A32-A75F-5E5C0DBD1350}"/>
              </a:ext>
            </a:extLst>
          </p:cNvPr>
          <p:cNvSpPr>
            <a:spLocks noGrp="1"/>
          </p:cNvSpPr>
          <p:nvPr>
            <p:ph idx="1"/>
          </p:nvPr>
        </p:nvSpPr>
        <p:spPr>
          <a:xfrm>
            <a:off x="938784" y="1540067"/>
            <a:ext cx="10261600" cy="4525963"/>
          </a:xfrm>
        </p:spPr>
        <p:txBody>
          <a:bodyPr>
            <a:normAutofit/>
          </a:bodyPr>
          <a:lstStyle>
            <a:lvl1pPr marL="0" indent="0">
              <a:spcBef>
                <a:spcPts val="1000"/>
              </a:spcBef>
              <a:buNone/>
              <a:defRPr sz="2400">
                <a:latin typeface="Arial" pitchFamily="34" charset="0"/>
                <a:cs typeface="Arial" pitchFamily="34" charset="0"/>
              </a:defRPr>
            </a:lvl1pPr>
            <a:lvl2pPr marL="801687" indent="-457200">
              <a:spcBef>
                <a:spcPts val="1000"/>
              </a:spcBef>
              <a:buFont typeface="+mj-lt"/>
              <a:buAutoNum type="alphaLcParenR"/>
              <a:defRPr sz="2400">
                <a:latin typeface="Arial" pitchFamily="34" charset="0"/>
                <a:cs typeface="Arial" pitchFamily="34" charset="0"/>
              </a:defRPr>
            </a:lvl2pPr>
            <a:lvl3pPr marL="1027113" indent="-336550">
              <a:spcBef>
                <a:spcPts val="1000"/>
              </a:spcBef>
              <a:buFont typeface="Arial"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a:p>
            <a:pPr lvl="1"/>
            <a:r>
              <a:rPr lang="en-US" dirty="0"/>
              <a:t>Sixth level</a:t>
            </a:r>
          </a:p>
        </p:txBody>
      </p:sp>
    </p:spTree>
    <p:extLst>
      <p:ext uri="{BB962C8B-B14F-4D97-AF65-F5344CB8AC3E}">
        <p14:creationId xmlns:p14="http://schemas.microsoft.com/office/powerpoint/2010/main" val="7563746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NoBullet_No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686746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03805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NoBullet_Bulle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2DE6DB-A5A7-4A73-8583-EDFEDD38B576}"/>
              </a:ext>
            </a:extLst>
          </p:cNvPr>
          <p:cNvSpPr>
            <a:spLocks noGrp="1"/>
          </p:cNvSpPr>
          <p:nvPr>
            <p:ph type="title"/>
          </p:nvPr>
        </p:nvSpPr>
        <p:spPr>
          <a:xfrm>
            <a:off x="1645920" y="145280"/>
            <a:ext cx="8520771" cy="9977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A6EE28E-07E6-4106-884A-061A175665A4}"/>
              </a:ext>
            </a:extLst>
          </p:cNvPr>
          <p:cNvSpPr>
            <a:spLocks noGrp="1"/>
          </p:cNvSpPr>
          <p:nvPr>
            <p:ph idx="1"/>
          </p:nvPr>
        </p:nvSpPr>
        <p:spPr>
          <a:xfrm>
            <a:off x="690880" y="1540066"/>
            <a:ext cx="5059680" cy="4206240"/>
          </a:xfrm>
        </p:spPr>
        <p:txBody>
          <a:bodyPr>
            <a:normAutofit/>
          </a:bodyPr>
          <a:lstStyle>
            <a:lvl1pPr marL="0" indent="0">
              <a:spcBef>
                <a:spcPts val="1000"/>
              </a:spcBef>
              <a:buFont typeface="Arial" panose="020B0604020202020204" pitchFamily="34" charset="0"/>
              <a:buNone/>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Arial" panose="020B0604020202020204" pitchFamily="34" charset="0"/>
              <a:buChar char="‒"/>
              <a:tabLst/>
              <a:defRPr sz="2400">
                <a:latin typeface="Arial" pitchFamily="34" charset="0"/>
                <a:cs typeface="Arial" pitchFamily="34" charset="0"/>
              </a:defRPr>
            </a:lvl3pPr>
            <a:lvl4pPr marL="1371600" indent="-344488">
              <a:spcBef>
                <a:spcPts val="1000"/>
              </a:spcBef>
              <a:buFont typeface="Courier New" panose="02070309020205020404" pitchFamily="49" charset="0"/>
              <a:buChar char="o"/>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121034D1-7791-4D9D-A572-C50745CCE1BA}"/>
              </a:ext>
            </a:extLst>
          </p:cNvPr>
          <p:cNvSpPr>
            <a:spLocks noGrp="1"/>
          </p:cNvSpPr>
          <p:nvPr>
            <p:ph idx="11"/>
          </p:nvPr>
        </p:nvSpPr>
        <p:spPr>
          <a:xfrm>
            <a:off x="6441440" y="1540066"/>
            <a:ext cx="5059680" cy="4206240"/>
          </a:xfrm>
        </p:spPr>
        <p:txBody>
          <a:bodyPr>
            <a:normAutofit/>
          </a:bodyPr>
          <a:lstStyle>
            <a:lvl1pPr marL="342900" indent="-342900">
              <a:spcBef>
                <a:spcPts val="1000"/>
              </a:spcBef>
              <a:buFont typeface="Arial" panose="020B0604020202020204" pitchFamily="34" charset="0"/>
              <a:buChar char="•"/>
              <a:defRPr sz="2400">
                <a:latin typeface="Arial" pitchFamily="34" charset="0"/>
                <a:cs typeface="Arial" pitchFamily="34" charset="0"/>
              </a:defRPr>
            </a:lvl1pPr>
            <a:lvl2pPr marL="688975" indent="-344488">
              <a:spcBef>
                <a:spcPts val="1000"/>
              </a:spcBef>
              <a:buFont typeface="Arial" panose="020B0604020202020204" pitchFamily="34" charset="0"/>
              <a:buChar char="‒"/>
              <a:defRPr sz="2400">
                <a:latin typeface="Arial" pitchFamily="34" charset="0"/>
                <a:cs typeface="Arial" pitchFamily="34" charset="0"/>
              </a:defRPr>
            </a:lvl2pPr>
            <a:lvl3pPr marL="1027113" indent="-336550">
              <a:spcBef>
                <a:spcPts val="1000"/>
              </a:spcBef>
              <a:buFont typeface="Courier New" panose="02070309020205020404" pitchFamily="49" charset="0"/>
              <a:buChar char="o"/>
              <a:tabLst/>
              <a:defRPr sz="2400">
                <a:latin typeface="Arial" pitchFamily="34" charset="0"/>
                <a:cs typeface="Arial" pitchFamily="34" charset="0"/>
              </a:defRPr>
            </a:lvl3pPr>
            <a:lvl4pPr marL="1371600" indent="-344488">
              <a:spcBef>
                <a:spcPts val="1000"/>
              </a:spcBef>
              <a:buFont typeface="Wingdings" panose="05000000000000000000" pitchFamily="2" charset="2"/>
              <a:buChar char="Ø"/>
              <a:defRPr sz="2400">
                <a:latin typeface="Arial" pitchFamily="34" charset="0"/>
                <a:cs typeface="Arial" pitchFamily="34" charset="0"/>
              </a:defRPr>
            </a:lvl4pPr>
            <a:lvl5pPr marL="914400" indent="0">
              <a:spcBef>
                <a:spcPts val="1000"/>
              </a:spcBef>
              <a:buFont typeface="Arial" pitchFamily="34" charset="0"/>
              <a:buNone/>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1403786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0.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66" Type="http://schemas.openxmlformats.org/officeDocument/2006/relationships/slideLayout" Target="../slideLayouts/slideLayout140.xml"/><Relationship Id="rId74" Type="http://schemas.openxmlformats.org/officeDocument/2006/relationships/theme" Target="../theme/theme2.xml"/><Relationship Id="rId5" Type="http://schemas.openxmlformats.org/officeDocument/2006/relationships/slideLayout" Target="../slideLayouts/slideLayout79.xml"/><Relationship Id="rId61" Type="http://schemas.openxmlformats.org/officeDocument/2006/relationships/slideLayout" Target="../slideLayouts/slideLayout135.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64" Type="http://schemas.openxmlformats.org/officeDocument/2006/relationships/slideLayout" Target="../slideLayouts/slideLayout138.xml"/><Relationship Id="rId69" Type="http://schemas.openxmlformats.org/officeDocument/2006/relationships/slideLayout" Target="../slideLayouts/slideLayout143.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72" Type="http://schemas.openxmlformats.org/officeDocument/2006/relationships/slideLayout" Target="../slideLayouts/slideLayout146.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59" Type="http://schemas.openxmlformats.org/officeDocument/2006/relationships/slideLayout" Target="../slideLayouts/slideLayout133.xml"/><Relationship Id="rId67" Type="http://schemas.openxmlformats.org/officeDocument/2006/relationships/slideLayout" Target="../slideLayouts/slideLayout141.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62" Type="http://schemas.openxmlformats.org/officeDocument/2006/relationships/slideLayout" Target="../slideLayouts/slideLayout136.xml"/><Relationship Id="rId70" Type="http://schemas.openxmlformats.org/officeDocument/2006/relationships/slideLayout" Target="../slideLayouts/slideLayout144.xml"/><Relationship Id="rId75"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73" Type="http://schemas.openxmlformats.org/officeDocument/2006/relationships/slideLayout" Target="../slideLayouts/slideLayout14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7" Type="http://schemas.openxmlformats.org/officeDocument/2006/relationships/slideLayout" Target="../slideLayouts/slideLayout81.xml"/><Relationship Id="rId71"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69BBD2-C12B-4C50-868B-87185CF08A4A}"/>
              </a:ext>
            </a:extLst>
          </p:cNvPr>
          <p:cNvSpPr/>
          <p:nvPr userDrawn="1"/>
        </p:nvSpPr>
        <p:spPr>
          <a:xfrm>
            <a:off x="10769600" y="6187467"/>
            <a:ext cx="1727200" cy="552450"/>
          </a:xfrm>
          <a:prstGeom prst="roundRect">
            <a:avLst/>
          </a:prstGeom>
          <a:solidFill>
            <a:srgbClr val="FF6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F0C51475-982F-41CD-861B-10C814AA4B21}"/>
              </a:ext>
            </a:extLst>
          </p:cNvPr>
          <p:cNvSpPr/>
          <p:nvPr userDrawn="1"/>
        </p:nvSpPr>
        <p:spPr>
          <a:xfrm>
            <a:off x="0" y="6553430"/>
            <a:ext cx="12192000"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82981E18-933C-4814-8C59-0F08CDACE4D4}"/>
              </a:ext>
            </a:extLst>
          </p:cNvPr>
          <p:cNvSpPr/>
          <p:nvPr userDrawn="1"/>
        </p:nvSpPr>
        <p:spPr>
          <a:xfrm>
            <a:off x="0" y="0"/>
            <a:ext cx="12192000" cy="1295400"/>
          </a:xfrm>
          <a:prstGeom prst="rect">
            <a:avLst/>
          </a:prstGeom>
          <a:solidFill>
            <a:srgbClr val="284E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solidFill>
                <a:srgbClr val="FF6B21"/>
              </a:solidFill>
            </a:endParaRPr>
          </a:p>
        </p:txBody>
      </p:sp>
      <p:sp>
        <p:nvSpPr>
          <p:cNvPr id="2" name="Title Placeholder 1"/>
          <p:cNvSpPr>
            <a:spLocks noGrp="1"/>
          </p:cNvSpPr>
          <p:nvPr userDrawn="1">
            <p:ph type="title"/>
          </p:nvPr>
        </p:nvSpPr>
        <p:spPr>
          <a:xfrm>
            <a:off x="1645920" y="145280"/>
            <a:ext cx="8520771" cy="9977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941565" y="1540067"/>
            <a:ext cx="10308871"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Box 30"/>
          <p:cNvSpPr txBox="1">
            <a:spLocks noChangeArrowheads="1"/>
          </p:cNvSpPr>
          <p:nvPr userDrawn="1"/>
        </p:nvSpPr>
        <p:spPr bwMode="auto">
          <a:xfrm>
            <a:off x="4401608" y="657225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300" dirty="0">
                <a:solidFill>
                  <a:schemeClr val="bg1"/>
                </a:solidFill>
              </a:rPr>
              <a:t>© Lion Technology Inc.</a:t>
            </a:r>
          </a:p>
        </p:txBody>
      </p:sp>
      <p:sp>
        <p:nvSpPr>
          <p:cNvPr id="24" name="Text Box 30"/>
          <p:cNvSpPr txBox="1">
            <a:spLocks noChangeArrowheads="1"/>
          </p:cNvSpPr>
          <p:nvPr userDrawn="1"/>
        </p:nvSpPr>
        <p:spPr bwMode="auto">
          <a:xfrm>
            <a:off x="8600016" y="655320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r" eaLnBrk="0" hangingPunct="0">
              <a:spcBef>
                <a:spcPct val="50000"/>
              </a:spcBef>
              <a:defRPr/>
            </a:pPr>
            <a:r>
              <a:rPr lang="en-US" sz="1300" dirty="0">
                <a:solidFill>
                  <a:schemeClr val="bg1"/>
                </a:solidFill>
              </a:rPr>
              <a:t>Reference</a:t>
            </a:r>
          </a:p>
        </p:txBody>
      </p:sp>
      <p:sp>
        <p:nvSpPr>
          <p:cNvPr id="10" name="Text Box 30">
            <a:extLst>
              <a:ext uri="{FF2B5EF4-FFF2-40B4-BE49-F238E27FC236}">
                <a16:creationId xmlns:a16="http://schemas.microsoft.com/office/drawing/2014/main" id="{FC89BAAD-2867-436C-9D95-17D82A27A3A2}"/>
              </a:ext>
            </a:extLst>
          </p:cNvPr>
          <p:cNvSpPr txBox="1">
            <a:spLocks noChangeArrowheads="1"/>
          </p:cNvSpPr>
          <p:nvPr userDrawn="1"/>
        </p:nvSpPr>
        <p:spPr bwMode="auto">
          <a:xfrm>
            <a:off x="0" y="6553430"/>
            <a:ext cx="3388784" cy="30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l"/>
            <a:fld id="{F021C35D-8793-4F53-8E60-E0F25A9478AA}" type="slidenum">
              <a:rPr lang="en-US" sz="1400" b="1" smtClean="0">
                <a:solidFill>
                  <a:schemeClr val="bg1"/>
                </a:solidFill>
              </a:rPr>
              <a:pPr algn="l"/>
              <a:t>‹#›</a:t>
            </a:fld>
            <a:endParaRPr lang="en-US" sz="1400" b="1" dirty="0">
              <a:solidFill>
                <a:schemeClr val="bg1"/>
              </a:solidFill>
            </a:endParaRPr>
          </a:p>
        </p:txBody>
      </p:sp>
      <p:sp>
        <p:nvSpPr>
          <p:cNvPr id="11" name="Rectangle 10">
            <a:extLst>
              <a:ext uri="{FF2B5EF4-FFF2-40B4-BE49-F238E27FC236}">
                <a16:creationId xmlns:a16="http://schemas.microsoft.com/office/drawing/2014/main" id="{08ED63F3-01DD-407B-B2F6-AE705E126D2C}"/>
              </a:ext>
            </a:extLst>
          </p:cNvPr>
          <p:cNvSpPr/>
          <p:nvPr userDrawn="1"/>
        </p:nvSpPr>
        <p:spPr>
          <a:xfrm>
            <a:off x="0" y="1268930"/>
            <a:ext cx="12192000" cy="67329"/>
          </a:xfrm>
          <a:prstGeom prst="rect">
            <a:avLst/>
          </a:prstGeom>
          <a:solidFill>
            <a:srgbClr val="FF6B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solidFill>
                <a:srgbClr val="FF6B21"/>
              </a:solidFill>
            </a:endParaRPr>
          </a:p>
        </p:txBody>
      </p:sp>
      <p:pic>
        <p:nvPicPr>
          <p:cNvPr id="9" name="Picture 8" descr="A close up of a sign&#10;&#10;Description automatically generated">
            <a:extLst>
              <a:ext uri="{FF2B5EF4-FFF2-40B4-BE49-F238E27FC236}">
                <a16:creationId xmlns:a16="http://schemas.microsoft.com/office/drawing/2014/main" id="{A53D0B84-A9AE-481C-B0C3-F26CB34FAD22}"/>
              </a:ext>
            </a:extLst>
          </p:cNvPr>
          <p:cNvPicPr>
            <a:picLocks noChangeAspect="1"/>
          </p:cNvPicPr>
          <p:nvPr userDrawn="1"/>
        </p:nvPicPr>
        <p:blipFill>
          <a:blip r:embed="rId76" cstate="print">
            <a:extLst>
              <a:ext uri="{28A0092B-C50C-407E-A947-70E740481C1C}">
                <a14:useLocalDpi xmlns:a14="http://schemas.microsoft.com/office/drawing/2010/main" val="0"/>
              </a:ext>
            </a:extLst>
          </a:blip>
          <a:stretch>
            <a:fillRect/>
          </a:stretch>
        </p:blipFill>
        <p:spPr>
          <a:xfrm>
            <a:off x="326423" y="215365"/>
            <a:ext cx="967552" cy="838200"/>
          </a:xfrm>
          <a:prstGeom prst="rect">
            <a:avLst/>
          </a:prstGeom>
        </p:spPr>
      </p:pic>
    </p:spTree>
    <p:extLst>
      <p:ext uri="{BB962C8B-B14F-4D97-AF65-F5344CB8AC3E}">
        <p14:creationId xmlns:p14="http://schemas.microsoft.com/office/powerpoint/2010/main" val="1557484409"/>
      </p:ext>
    </p:extLst>
  </p:cSld>
  <p:clrMap bg1="lt1" tx1="dk1" bg2="lt2" tx2="dk2" accent1="accent1" accent2="accent2" accent3="accent3" accent4="accent4" accent5="accent5" accent6="accent6" hlink="hlink" folHlink="folHlink"/>
  <p:sldLayoutIdLst>
    <p:sldLayoutId id="2147483726" r:id="rId1"/>
    <p:sldLayoutId id="2147483924" r:id="rId2"/>
    <p:sldLayoutId id="2147483727" r:id="rId3"/>
    <p:sldLayoutId id="2147483728" r:id="rId4"/>
    <p:sldLayoutId id="2147483729" r:id="rId5"/>
    <p:sldLayoutId id="2147483852" r:id="rId6"/>
    <p:sldLayoutId id="2147483731" r:id="rId7"/>
    <p:sldLayoutId id="2147483737" r:id="rId8"/>
    <p:sldLayoutId id="2147483739" r:id="rId9"/>
    <p:sldLayoutId id="2147483740" r:id="rId10"/>
    <p:sldLayoutId id="2147483742" r:id="rId11"/>
    <p:sldLayoutId id="2147483743" r:id="rId12"/>
    <p:sldLayoutId id="2147483744" r:id="rId13"/>
    <p:sldLayoutId id="2147483745" r:id="rId14"/>
    <p:sldLayoutId id="2147483746" r:id="rId15"/>
    <p:sldLayoutId id="2147483747" r:id="rId16"/>
    <p:sldLayoutId id="2147483855" r:id="rId17"/>
    <p:sldLayoutId id="2147483856" r:id="rId18"/>
    <p:sldLayoutId id="2147483857" r:id="rId19"/>
    <p:sldLayoutId id="2147483748" r:id="rId20"/>
    <p:sldLayoutId id="2147483749" r:id="rId21"/>
    <p:sldLayoutId id="2147483750" r:id="rId22"/>
    <p:sldLayoutId id="2147483919" r:id="rId23"/>
    <p:sldLayoutId id="2147483751" r:id="rId24"/>
    <p:sldLayoutId id="2147483752" r:id="rId25"/>
    <p:sldLayoutId id="2147483753" r:id="rId26"/>
    <p:sldLayoutId id="2147483754" r:id="rId27"/>
    <p:sldLayoutId id="2147483755" r:id="rId28"/>
    <p:sldLayoutId id="2147483863" r:id="rId29"/>
    <p:sldLayoutId id="2147483869" r:id="rId30"/>
    <p:sldLayoutId id="2147483870" r:id="rId31"/>
    <p:sldLayoutId id="2147483757" r:id="rId32"/>
    <p:sldLayoutId id="2147483759" r:id="rId33"/>
    <p:sldLayoutId id="2147483760" r:id="rId34"/>
    <p:sldLayoutId id="2147483761" r:id="rId35"/>
    <p:sldLayoutId id="2147483762" r:id="rId36"/>
    <p:sldLayoutId id="2147483879" r:id="rId37"/>
    <p:sldLayoutId id="2147483880" r:id="rId38"/>
    <p:sldLayoutId id="2147483881" r:id="rId39"/>
    <p:sldLayoutId id="2147483882" r:id="rId40"/>
    <p:sldLayoutId id="2147483883" r:id="rId41"/>
    <p:sldLayoutId id="2147483884" r:id="rId42"/>
    <p:sldLayoutId id="2147483765" r:id="rId43"/>
    <p:sldLayoutId id="2147483766" r:id="rId44"/>
    <p:sldLayoutId id="2147483768" r:id="rId45"/>
    <p:sldLayoutId id="2147483896" r:id="rId46"/>
    <p:sldLayoutId id="2147483897" r:id="rId47"/>
    <p:sldLayoutId id="2147483898" r:id="rId48"/>
    <p:sldLayoutId id="2147483899" r:id="rId49"/>
    <p:sldLayoutId id="2147483900" r:id="rId50"/>
    <p:sldLayoutId id="2147483901" r:id="rId51"/>
    <p:sldLayoutId id="2147483902" r:id="rId52"/>
    <p:sldLayoutId id="2147483903" r:id="rId53"/>
    <p:sldLayoutId id="2147483914" r:id="rId54"/>
    <p:sldLayoutId id="2147483915"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7" r:id="rId70"/>
    <p:sldLayoutId id="2147483788" r:id="rId71"/>
    <p:sldLayoutId id="2147483789" r:id="rId72"/>
    <p:sldLayoutId id="2147483790" r:id="rId73"/>
    <p:sldLayoutId id="2147483848" r:id="rId74"/>
  </p:sldLayoutIdLst>
  <p:hf hdr="0" ftr="0" dt="0"/>
  <p:txStyles>
    <p:titleStyle>
      <a:lvl1pPr algn="l" defTabSz="914400" rtl="0" eaLnBrk="1" latinLnBrk="0" hangingPunct="1">
        <a:spcBef>
          <a:spcPct val="0"/>
        </a:spcBef>
        <a:buNone/>
        <a:defRPr sz="28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1475-982F-41CD-861B-10C814AA4B21}"/>
              </a:ext>
            </a:extLst>
          </p:cNvPr>
          <p:cNvSpPr/>
          <p:nvPr userDrawn="1"/>
        </p:nvSpPr>
        <p:spPr>
          <a:xfrm>
            <a:off x="0" y="6553430"/>
            <a:ext cx="12192000" cy="304570"/>
          </a:xfrm>
          <a:prstGeom prst="rect">
            <a:avLst/>
          </a:prstGeom>
          <a:solidFill>
            <a:srgbClr val="28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82981E18-933C-4814-8C59-0F08CDACE4D4}"/>
              </a:ext>
            </a:extLst>
          </p:cNvPr>
          <p:cNvSpPr/>
          <p:nvPr userDrawn="1"/>
        </p:nvSpPr>
        <p:spPr>
          <a:xfrm>
            <a:off x="0" y="0"/>
            <a:ext cx="12192000" cy="1295400"/>
          </a:xfrm>
          <a:prstGeom prst="rect">
            <a:avLst/>
          </a:prstGeom>
          <a:solidFill>
            <a:srgbClr val="284E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solidFill>
                <a:srgbClr val="FF6B21"/>
              </a:solidFill>
            </a:endParaRPr>
          </a:p>
        </p:txBody>
      </p:sp>
      <p:sp>
        <p:nvSpPr>
          <p:cNvPr id="2" name="Title Placeholder 1"/>
          <p:cNvSpPr>
            <a:spLocks noGrp="1"/>
          </p:cNvSpPr>
          <p:nvPr userDrawn="1">
            <p:ph type="title"/>
          </p:nvPr>
        </p:nvSpPr>
        <p:spPr>
          <a:xfrm>
            <a:off x="1645920" y="145280"/>
            <a:ext cx="8520771" cy="9977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941565" y="1540067"/>
            <a:ext cx="10308871"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Box 30"/>
          <p:cNvSpPr txBox="1">
            <a:spLocks noChangeArrowheads="1"/>
          </p:cNvSpPr>
          <p:nvPr userDrawn="1"/>
        </p:nvSpPr>
        <p:spPr bwMode="auto">
          <a:xfrm>
            <a:off x="4401608" y="657225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300" dirty="0">
                <a:solidFill>
                  <a:schemeClr val="bg1"/>
                </a:solidFill>
              </a:rPr>
              <a:t>© Lion Technology Inc.</a:t>
            </a:r>
          </a:p>
        </p:txBody>
      </p:sp>
      <p:sp>
        <p:nvSpPr>
          <p:cNvPr id="24" name="Text Box 30"/>
          <p:cNvSpPr txBox="1">
            <a:spLocks noChangeArrowheads="1"/>
          </p:cNvSpPr>
          <p:nvPr userDrawn="1"/>
        </p:nvSpPr>
        <p:spPr bwMode="auto">
          <a:xfrm>
            <a:off x="8600016" y="6553200"/>
            <a:ext cx="3388784"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r" eaLnBrk="0" hangingPunct="0">
              <a:spcBef>
                <a:spcPct val="50000"/>
              </a:spcBef>
              <a:defRPr/>
            </a:pPr>
            <a:r>
              <a:rPr lang="en-US" sz="1300" dirty="0">
                <a:solidFill>
                  <a:schemeClr val="bg1"/>
                </a:solidFill>
              </a:rPr>
              <a:t>24-0226</a:t>
            </a:r>
          </a:p>
        </p:txBody>
      </p:sp>
      <p:sp>
        <p:nvSpPr>
          <p:cNvPr id="10" name="Text Box 30">
            <a:extLst>
              <a:ext uri="{FF2B5EF4-FFF2-40B4-BE49-F238E27FC236}">
                <a16:creationId xmlns:a16="http://schemas.microsoft.com/office/drawing/2014/main" id="{FC89BAAD-2867-436C-9D95-17D82A27A3A2}"/>
              </a:ext>
            </a:extLst>
          </p:cNvPr>
          <p:cNvSpPr txBox="1">
            <a:spLocks noChangeArrowheads="1"/>
          </p:cNvSpPr>
          <p:nvPr userDrawn="1"/>
        </p:nvSpPr>
        <p:spPr bwMode="auto">
          <a:xfrm>
            <a:off x="0" y="6553430"/>
            <a:ext cx="3388784" cy="30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64" tIns="44132" rIns="88264" bIns="44132">
            <a:spAutoFit/>
          </a:bodyPr>
          <a:lstStyle>
            <a:lvl1pPr defTabSz="881063">
              <a:defRPr>
                <a:solidFill>
                  <a:schemeClr val="tx1"/>
                </a:solidFill>
                <a:latin typeface="Arial" charset="0"/>
              </a:defRPr>
            </a:lvl1pPr>
            <a:lvl2pPr marL="439738" defTabSz="881063">
              <a:defRPr>
                <a:solidFill>
                  <a:schemeClr val="tx1"/>
                </a:solidFill>
                <a:latin typeface="Arial" charset="0"/>
              </a:defRPr>
            </a:lvl2pPr>
            <a:lvl3pPr marL="881063" defTabSz="881063">
              <a:defRPr>
                <a:solidFill>
                  <a:schemeClr val="tx1"/>
                </a:solidFill>
                <a:latin typeface="Arial" charset="0"/>
              </a:defRPr>
            </a:lvl3pPr>
            <a:lvl4pPr marL="1323975" defTabSz="881063">
              <a:defRPr>
                <a:solidFill>
                  <a:schemeClr val="tx1"/>
                </a:solidFill>
                <a:latin typeface="Arial" charset="0"/>
              </a:defRPr>
            </a:lvl4pPr>
            <a:lvl5pPr marL="1765300" defTabSz="881063">
              <a:defRPr>
                <a:solidFill>
                  <a:schemeClr val="tx1"/>
                </a:solidFill>
                <a:latin typeface="Arial" charset="0"/>
              </a:defRPr>
            </a:lvl5pPr>
            <a:lvl6pPr marL="2222500" defTabSz="881063" fontAlgn="base">
              <a:spcBef>
                <a:spcPct val="0"/>
              </a:spcBef>
              <a:spcAft>
                <a:spcPct val="0"/>
              </a:spcAft>
              <a:defRPr>
                <a:solidFill>
                  <a:schemeClr val="tx1"/>
                </a:solidFill>
                <a:latin typeface="Arial" charset="0"/>
              </a:defRPr>
            </a:lvl6pPr>
            <a:lvl7pPr marL="2679700" defTabSz="881063" fontAlgn="base">
              <a:spcBef>
                <a:spcPct val="0"/>
              </a:spcBef>
              <a:spcAft>
                <a:spcPct val="0"/>
              </a:spcAft>
              <a:defRPr>
                <a:solidFill>
                  <a:schemeClr val="tx1"/>
                </a:solidFill>
                <a:latin typeface="Arial" charset="0"/>
              </a:defRPr>
            </a:lvl7pPr>
            <a:lvl8pPr marL="3136900" defTabSz="881063" fontAlgn="base">
              <a:spcBef>
                <a:spcPct val="0"/>
              </a:spcBef>
              <a:spcAft>
                <a:spcPct val="0"/>
              </a:spcAft>
              <a:defRPr>
                <a:solidFill>
                  <a:schemeClr val="tx1"/>
                </a:solidFill>
                <a:latin typeface="Arial" charset="0"/>
              </a:defRPr>
            </a:lvl8pPr>
            <a:lvl9pPr marL="3594100" defTabSz="881063" fontAlgn="base">
              <a:spcBef>
                <a:spcPct val="0"/>
              </a:spcBef>
              <a:spcAft>
                <a:spcPct val="0"/>
              </a:spcAft>
              <a:defRPr>
                <a:solidFill>
                  <a:schemeClr val="tx1"/>
                </a:solidFill>
                <a:latin typeface="Arial" charset="0"/>
              </a:defRPr>
            </a:lvl9pPr>
          </a:lstStyle>
          <a:p>
            <a:pPr algn="l"/>
            <a:fld id="{F021C35D-8793-4F53-8E60-E0F25A9478AA}" type="slidenum">
              <a:rPr lang="en-US" sz="1400" b="1" smtClean="0">
                <a:solidFill>
                  <a:schemeClr val="bg1"/>
                </a:solidFill>
              </a:rPr>
              <a:pPr algn="l"/>
              <a:t>‹#›</a:t>
            </a:fld>
            <a:endParaRPr lang="en-US" sz="1400" b="1" dirty="0">
              <a:solidFill>
                <a:schemeClr val="bg1"/>
              </a:solidFill>
            </a:endParaRPr>
          </a:p>
        </p:txBody>
      </p:sp>
      <p:sp>
        <p:nvSpPr>
          <p:cNvPr id="11" name="Rectangle 10">
            <a:extLst>
              <a:ext uri="{FF2B5EF4-FFF2-40B4-BE49-F238E27FC236}">
                <a16:creationId xmlns:a16="http://schemas.microsoft.com/office/drawing/2014/main" id="{08ED63F3-01DD-407B-B2F6-AE705E126D2C}"/>
              </a:ext>
            </a:extLst>
          </p:cNvPr>
          <p:cNvSpPr/>
          <p:nvPr userDrawn="1"/>
        </p:nvSpPr>
        <p:spPr>
          <a:xfrm>
            <a:off x="0" y="1268930"/>
            <a:ext cx="12192000" cy="67329"/>
          </a:xfrm>
          <a:prstGeom prst="rect">
            <a:avLst/>
          </a:prstGeom>
          <a:solidFill>
            <a:srgbClr val="FF6B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solidFill>
                <a:srgbClr val="FF6B21"/>
              </a:solidFill>
            </a:endParaRPr>
          </a:p>
        </p:txBody>
      </p:sp>
      <p:pic>
        <p:nvPicPr>
          <p:cNvPr id="9" name="Picture 8" descr="A close up of a sign&#10;&#10;Description automatically generated">
            <a:extLst>
              <a:ext uri="{FF2B5EF4-FFF2-40B4-BE49-F238E27FC236}">
                <a16:creationId xmlns:a16="http://schemas.microsoft.com/office/drawing/2014/main" id="{A53D0B84-A9AE-481C-B0C3-F26CB34FAD22}"/>
              </a:ext>
            </a:extLst>
          </p:cNvPr>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571376" y="225040"/>
            <a:ext cx="740377" cy="838200"/>
          </a:xfrm>
          <a:prstGeom prst="rect">
            <a:avLst/>
          </a:prstGeom>
        </p:spPr>
      </p:pic>
    </p:spTree>
    <p:extLst>
      <p:ext uri="{BB962C8B-B14F-4D97-AF65-F5344CB8AC3E}">
        <p14:creationId xmlns:p14="http://schemas.microsoft.com/office/powerpoint/2010/main" val="3544638707"/>
      </p:ext>
    </p:extLst>
  </p:cSld>
  <p:clrMap bg1="lt1" tx1="dk1" bg2="lt2" tx2="dk2" accent1="accent1" accent2="accent2" accent3="accent3" accent4="accent4" accent5="accent5" accent6="accent6" hlink="hlink" folHlink="folHlink"/>
  <p:sldLayoutIdLst>
    <p:sldLayoutId id="2147483923" r:id="rId1"/>
    <p:sldLayoutId id="2147483793" r:id="rId2"/>
    <p:sldLayoutId id="2147483794" r:id="rId3"/>
    <p:sldLayoutId id="2147483795" r:id="rId4"/>
    <p:sldLayoutId id="2147483853"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58" r:id="rId16"/>
    <p:sldLayoutId id="2147483859" r:id="rId17"/>
    <p:sldLayoutId id="2147483860" r:id="rId18"/>
    <p:sldLayoutId id="2147483807" r:id="rId19"/>
    <p:sldLayoutId id="2147483808" r:id="rId20"/>
    <p:sldLayoutId id="2147483809" r:id="rId21"/>
    <p:sldLayoutId id="2147483920" r:id="rId22"/>
    <p:sldLayoutId id="2147483810" r:id="rId23"/>
    <p:sldLayoutId id="2147483811" r:id="rId24"/>
    <p:sldLayoutId id="2147483812" r:id="rId25"/>
    <p:sldLayoutId id="2147483813" r:id="rId26"/>
    <p:sldLayoutId id="2147483814" r:id="rId27"/>
    <p:sldLayoutId id="2147483866" r:id="rId28"/>
    <p:sldLayoutId id="2147483871" r:id="rId29"/>
    <p:sldLayoutId id="2147483872" r:id="rId30"/>
    <p:sldLayoutId id="2147483816" r:id="rId31"/>
    <p:sldLayoutId id="2147483817" r:id="rId32"/>
    <p:sldLayoutId id="2147483818" r:id="rId33"/>
    <p:sldLayoutId id="2147483819" r:id="rId34"/>
    <p:sldLayoutId id="2147483820" r:id="rId35"/>
    <p:sldLayoutId id="2147483885" r:id="rId36"/>
    <p:sldLayoutId id="2147483886" r:id="rId37"/>
    <p:sldLayoutId id="2147483887" r:id="rId38"/>
    <p:sldLayoutId id="2147483888" r:id="rId39"/>
    <p:sldLayoutId id="2147483889" r:id="rId40"/>
    <p:sldLayoutId id="2147483890" r:id="rId41"/>
    <p:sldLayoutId id="2147483822" r:id="rId42"/>
    <p:sldLayoutId id="2147483823" r:id="rId43"/>
    <p:sldLayoutId id="2147483824" r:id="rId44"/>
    <p:sldLayoutId id="2147483904" r:id="rId45"/>
    <p:sldLayoutId id="2147483905" r:id="rId46"/>
    <p:sldLayoutId id="2147483906" r:id="rId47"/>
    <p:sldLayoutId id="2147483907" r:id="rId48"/>
    <p:sldLayoutId id="2147483908" r:id="rId49"/>
    <p:sldLayoutId id="2147483909" r:id="rId50"/>
    <p:sldLayoutId id="2147483910" r:id="rId51"/>
    <p:sldLayoutId id="2147483911" r:id="rId52"/>
    <p:sldLayoutId id="2147483916" r:id="rId53"/>
    <p:sldLayoutId id="214748391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 id="2147483838" r:id="rId65"/>
    <p:sldLayoutId id="2147483839" r:id="rId66"/>
    <p:sldLayoutId id="2147483840" r:id="rId67"/>
    <p:sldLayoutId id="2147483841" r:id="rId68"/>
    <p:sldLayoutId id="2147483843" r:id="rId69"/>
    <p:sldLayoutId id="2147483844" r:id="rId70"/>
    <p:sldLayoutId id="2147483845" r:id="rId71"/>
    <p:sldLayoutId id="2147483846" r:id="rId72"/>
    <p:sldLayoutId id="2147483849" r:id="rId73"/>
  </p:sldLayoutIdLst>
  <p:hf hdr="0" ftr="0" dt="0"/>
  <p:txStyles>
    <p:titleStyle>
      <a:lvl1pPr algn="l" defTabSz="914400" rtl="0" eaLnBrk="1" latinLnBrk="0" hangingPunct="1">
        <a:spcBef>
          <a:spcPct val="0"/>
        </a:spcBef>
        <a:buNone/>
        <a:defRPr sz="28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https://osfm.fire.ca.gov/assets/img/OSFM/calfire-osfm-wordmark-with-border.svg" TargetMode="Externa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87.xml"/><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6.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6.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6.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6.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6.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76.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6.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76.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6.xml"/><Relationship Id="rId5" Type="http://schemas.openxmlformats.org/officeDocument/2006/relationships/image" Target="../media/image81.jpe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76.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85.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76.xml"/><Relationship Id="rId5" Type="http://schemas.openxmlformats.org/officeDocument/2006/relationships/image" Target="../media/image88.png"/><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6.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76.xm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76.xml"/><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469FA-01A9-4B12-8566-6E09B4E59564}"/>
              </a:ext>
            </a:extLst>
          </p:cNvPr>
          <p:cNvSpPr>
            <a:spLocks noGrp="1"/>
          </p:cNvSpPr>
          <p:nvPr>
            <p:ph type="ctrTitle"/>
          </p:nvPr>
        </p:nvSpPr>
        <p:spPr/>
        <p:txBody>
          <a:bodyPr>
            <a:normAutofit fontScale="90000"/>
          </a:bodyPr>
          <a:lstStyle/>
          <a:p>
            <a:r>
              <a:rPr lang="en-US" dirty="0">
                <a:solidFill>
                  <a:schemeClr val="tx1"/>
                </a:solidFill>
              </a:rPr>
              <a:t>Welcome to Completing the SPCC Template </a:t>
            </a:r>
            <a:br>
              <a:rPr lang="en-US" dirty="0">
                <a:solidFill>
                  <a:schemeClr val="tx1"/>
                </a:solidFill>
              </a:rPr>
            </a:br>
            <a:r>
              <a:rPr lang="en-US" dirty="0">
                <a:solidFill>
                  <a:schemeClr val="tx1"/>
                </a:solidFill>
              </a:rPr>
              <a:t>for Qualified Facilities</a:t>
            </a:r>
          </a:p>
        </p:txBody>
      </p:sp>
      <p:pic>
        <p:nvPicPr>
          <p:cNvPr id="5" name="Picture 4">
            <a:extLst>
              <a:ext uri="{FF2B5EF4-FFF2-40B4-BE49-F238E27FC236}">
                <a16:creationId xmlns:a16="http://schemas.microsoft.com/office/drawing/2014/main" id="{EEADAFEB-6DCB-457C-BCEB-335D07EDA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25952"/>
            <a:ext cx="12268200" cy="3127248"/>
          </a:xfrm>
          <a:prstGeom prst="rect">
            <a:avLst/>
          </a:prstGeom>
        </p:spPr>
      </p:pic>
    </p:spTree>
    <p:extLst>
      <p:ext uri="{BB962C8B-B14F-4D97-AF65-F5344CB8AC3E}">
        <p14:creationId xmlns:p14="http://schemas.microsoft.com/office/powerpoint/2010/main" val="193003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Facility Definition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799" y="1847223"/>
            <a:ext cx="10363201" cy="3105777"/>
          </a:xfrm>
        </p:spPr>
        <p:txBody>
          <a:bodyPr>
            <a:normAutofit/>
          </a:bodyPr>
          <a:lstStyle/>
          <a:p>
            <a:pPr>
              <a:lnSpc>
                <a:spcPct val="80000"/>
              </a:lnSpc>
            </a:pPr>
            <a:r>
              <a:rPr lang="en-US" noProof="0" dirty="0"/>
              <a:t>“Facility means any mobile or fixed, onshore or offshore building, property, parcel, lease, structure, installation, equipment, pipe, or pipeline (other than a vessel or a public vessel) used in oil well drilling operations, oil production, oil refining, oil storage, oil gathering, oil processing, oil transfer, oil distribution, and oil waste treatment, or in which oil is used…”</a:t>
            </a:r>
          </a:p>
          <a:p>
            <a:endParaRPr lang="en-US" noProof="0" dirty="0"/>
          </a:p>
        </p:txBody>
      </p:sp>
      <p:sp>
        <p:nvSpPr>
          <p:cNvPr id="4" name="Content Placeholder 3">
            <a:extLst>
              <a:ext uri="{FF2B5EF4-FFF2-40B4-BE49-F238E27FC236}">
                <a16:creationId xmlns:a16="http://schemas.microsoft.com/office/drawing/2014/main" id="{1EBCECA0-A315-09DF-855D-D97A74399D3F}"/>
              </a:ext>
            </a:extLst>
          </p:cNvPr>
          <p:cNvSpPr>
            <a:spLocks noGrp="1"/>
          </p:cNvSpPr>
          <p:nvPr>
            <p:ph idx="11"/>
          </p:nvPr>
        </p:nvSpPr>
        <p:spPr>
          <a:xfrm>
            <a:off x="2895600" y="5562600"/>
            <a:ext cx="6918960" cy="914400"/>
          </a:xfrm>
        </p:spPr>
        <p:txBody>
          <a:bodyPr>
            <a:normAutofit/>
          </a:bodyPr>
          <a:lstStyle/>
          <a:p>
            <a:r>
              <a:rPr lang="en-US" dirty="0"/>
              <a:t>Includes construction and other facilities that have standby, temporary, and seasonal storage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799" y="6096000"/>
            <a:ext cx="4572001"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112.2]</a:t>
            </a:r>
            <a:endParaRPr lang="en-US" sz="1800" dirty="0"/>
          </a:p>
        </p:txBody>
      </p:sp>
      <p:pic>
        <p:nvPicPr>
          <p:cNvPr id="6" name="Picture 5" descr="A picture containing sunset, outdoor, nature, sky&#10;&#10;Description automatically generated">
            <a:extLst>
              <a:ext uri="{FF2B5EF4-FFF2-40B4-BE49-F238E27FC236}">
                <a16:creationId xmlns:a16="http://schemas.microsoft.com/office/drawing/2014/main" id="{304DC728-18B2-A37E-C02A-4A6BF6F01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678741"/>
            <a:ext cx="5791200" cy="17130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2289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Facility Definition </a:t>
            </a:r>
            <a:r>
              <a:rPr lang="en-US" i="1" noProof="0" dirty="0"/>
              <a:t>(con’t)</a:t>
            </a:r>
            <a:endParaRPr lang="en-US" b="0" i="1"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172200" cy="4237230"/>
          </a:xfrm>
        </p:spPr>
        <p:txBody>
          <a:bodyPr>
            <a:normAutofit/>
          </a:bodyPr>
          <a:lstStyle/>
          <a:p>
            <a:r>
              <a:rPr lang="en-US" noProof="0" dirty="0"/>
              <a:t>“The boundaries of a facility depend on several site-specific factors, including but not limited to, the ownership or operation of buildings, structures, and equipment on the same site and types of activity at the site. Contiguous or non-contiguous buildings, properties, parcels, leases, structures, installations, pipes, or pipelines under the ownership or operation of the same person may be considered separate facilities.”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4572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112.2]</a:t>
            </a:r>
            <a:endParaRPr lang="en-US" sz="1800" dirty="0"/>
          </a:p>
        </p:txBody>
      </p:sp>
      <p:pic>
        <p:nvPicPr>
          <p:cNvPr id="5" name="Picture 4" descr="A picture containing snow, outdoor, day&#10;&#10;Description automatically generated">
            <a:extLst>
              <a:ext uri="{FF2B5EF4-FFF2-40B4-BE49-F238E27FC236}">
                <a16:creationId xmlns:a16="http://schemas.microsoft.com/office/drawing/2014/main" id="{FDFB5CDB-7592-D302-4768-A0ECC69023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438400"/>
            <a:ext cx="3772000" cy="25149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500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Oil Pollution Prevention Program</a:t>
            </a:r>
            <a:br>
              <a:rPr lang="en-US" noProof="0" dirty="0"/>
            </a:br>
            <a:r>
              <a:rPr lang="en-US" sz="2400" b="0" dirty="0"/>
              <a:t>Non-transportation-related Facilities </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The rules apply to owners and operators of facilities involved in:</a:t>
            </a:r>
          </a:p>
          <a:p>
            <a:pPr lvl="1"/>
            <a:r>
              <a:rPr lang="en-US" noProof="0" dirty="0"/>
              <a:t>On- and offshore activities</a:t>
            </a:r>
          </a:p>
          <a:p>
            <a:pPr lvl="1"/>
            <a:r>
              <a:rPr lang="en-US" noProof="0" dirty="0"/>
              <a:t>Agriculture</a:t>
            </a:r>
          </a:p>
          <a:p>
            <a:pPr lvl="1"/>
            <a:r>
              <a:rPr lang="en-US" noProof="0" dirty="0"/>
              <a:t>Non-transportation-related activities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112.1(b)]</a:t>
            </a:r>
            <a:endParaRPr lang="en-US" sz="1800" dirty="0"/>
          </a:p>
        </p:txBody>
      </p:sp>
      <p:pic>
        <p:nvPicPr>
          <p:cNvPr id="5" name="Picture 4" descr="A picture containing outdoor, greenhouse&#10;&#10;Description automatically generated">
            <a:extLst>
              <a:ext uri="{FF2B5EF4-FFF2-40B4-BE49-F238E27FC236}">
                <a16:creationId xmlns:a16="http://schemas.microsoft.com/office/drawing/2014/main" id="{4FB52A14-66F3-946C-BFF3-ED7551F24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34" y="3966465"/>
            <a:ext cx="4268896" cy="21830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1647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Oil Pollution Prevention Program</a:t>
            </a:r>
            <a:br>
              <a:rPr lang="en-US" noProof="0" dirty="0"/>
            </a:br>
            <a:r>
              <a:rPr lang="en-US" sz="2400" b="0" dirty="0"/>
              <a:t>Transportation-related Facilities </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540067"/>
            <a:ext cx="6324599" cy="3946333"/>
          </a:xfrm>
        </p:spPr>
        <p:txBody>
          <a:bodyPr>
            <a:normAutofit/>
          </a:bodyPr>
          <a:lstStyle/>
          <a:p>
            <a:r>
              <a:rPr lang="en-US" noProof="0" dirty="0"/>
              <a:t>The rules do not apply to transportation-related facilities </a:t>
            </a:r>
          </a:p>
          <a:p>
            <a:pPr lvl="1"/>
            <a:r>
              <a:rPr lang="en-US" noProof="0" dirty="0"/>
              <a:t>Rail</a:t>
            </a:r>
          </a:p>
          <a:p>
            <a:pPr lvl="1"/>
            <a:r>
              <a:rPr lang="en-US" noProof="0" dirty="0"/>
              <a:t>Aircraft</a:t>
            </a:r>
          </a:p>
          <a:p>
            <a:pPr lvl="1"/>
            <a:r>
              <a:rPr lang="en-US" noProof="0" dirty="0"/>
              <a:t>Vessel</a:t>
            </a:r>
          </a:p>
          <a:p>
            <a:pPr lvl="1"/>
            <a:r>
              <a:rPr lang="en-US" noProof="0" dirty="0"/>
              <a:t>Highway</a:t>
            </a:r>
          </a:p>
          <a:p>
            <a:r>
              <a:rPr lang="en-US" noProof="0" dirty="0"/>
              <a:t>They may </a:t>
            </a:r>
            <a:r>
              <a:rPr lang="en-US" dirty="0"/>
              <a:t>or </a:t>
            </a:r>
            <a:r>
              <a:rPr lang="en-US" noProof="0" dirty="0"/>
              <a:t>may not apply to pipelines and gathering lines</a:t>
            </a:r>
          </a:p>
          <a:p>
            <a:endParaRPr lang="en-US" noProof="0" dirty="0"/>
          </a:p>
        </p:txBody>
      </p:sp>
      <p:sp>
        <p:nvSpPr>
          <p:cNvPr id="4" name="Content Placeholder 3">
            <a:extLst>
              <a:ext uri="{FF2B5EF4-FFF2-40B4-BE49-F238E27FC236}">
                <a16:creationId xmlns:a16="http://schemas.microsoft.com/office/drawing/2014/main" id="{F7EAEFA2-3F92-6E97-EF4F-74AC8BBB2A6F}"/>
              </a:ext>
            </a:extLst>
          </p:cNvPr>
          <p:cNvSpPr>
            <a:spLocks noGrp="1"/>
          </p:cNvSpPr>
          <p:nvPr>
            <p:ph idx="11"/>
          </p:nvPr>
        </p:nvSpPr>
        <p:spPr>
          <a:xfrm>
            <a:off x="3352800" y="5481618"/>
            <a:ext cx="6096000" cy="803696"/>
          </a:xfrm>
        </p:spPr>
        <p:txBody>
          <a:bodyPr>
            <a:normAutofit lnSpcReduction="10000"/>
          </a:bodyPr>
          <a:lstStyle/>
          <a:p>
            <a:r>
              <a:rPr lang="en-US" dirty="0"/>
              <a:t>Transportation facilities are regulated by the Department of Transportation (DOT)</a:t>
            </a:r>
          </a:p>
          <a:p>
            <a:endParaRPr lang="en-US"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1" y="6096000"/>
            <a:ext cx="5638799"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112.1(d)]</a:t>
            </a:r>
            <a:endParaRPr lang="en-US" sz="1800" dirty="0"/>
          </a:p>
        </p:txBody>
      </p:sp>
      <p:pic>
        <p:nvPicPr>
          <p:cNvPr id="5" name="Picture 29">
            <a:extLst>
              <a:ext uri="{FF2B5EF4-FFF2-40B4-BE49-F238E27FC236}">
                <a16:creationId xmlns:a16="http://schemas.microsoft.com/office/drawing/2014/main" id="{2CA75126-D661-D70D-126C-B7F181A88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124" y="2402572"/>
            <a:ext cx="1725613" cy="1008063"/>
          </a:xfrm>
          <a:prstGeom prst="rect">
            <a:avLst/>
          </a:prstGeom>
          <a:noFill/>
          <a:ln w="38100" cmpd="dbl">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pic>
        <p:nvPicPr>
          <p:cNvPr id="6" name="Picture 30" descr="LoadingPlane">
            <a:extLst>
              <a:ext uri="{FF2B5EF4-FFF2-40B4-BE49-F238E27FC236}">
                <a16:creationId xmlns:a16="http://schemas.microsoft.com/office/drawing/2014/main" id="{CF0F550C-7B43-6525-365B-A75C03CBC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2406542"/>
            <a:ext cx="1725613" cy="1000125"/>
          </a:xfrm>
          <a:prstGeom prst="rect">
            <a:avLst/>
          </a:prstGeom>
          <a:noFill/>
          <a:ln w="38100" cmpd="dbl">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9" name="Picture 31">
            <a:extLst>
              <a:ext uri="{FF2B5EF4-FFF2-40B4-BE49-F238E27FC236}">
                <a16:creationId xmlns:a16="http://schemas.microsoft.com/office/drawing/2014/main" id="{0C629F34-8E96-C768-CC4B-9F684734F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123" y="3724381"/>
            <a:ext cx="1725613" cy="1023937"/>
          </a:xfrm>
          <a:prstGeom prst="rect">
            <a:avLst/>
          </a:prstGeom>
          <a:noFill/>
          <a:ln w="38100" cmpd="dbl">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pic>
        <p:nvPicPr>
          <p:cNvPr id="10" name="Picture 27">
            <a:extLst>
              <a:ext uri="{FF2B5EF4-FFF2-40B4-BE49-F238E27FC236}">
                <a16:creationId xmlns:a16="http://schemas.microsoft.com/office/drawing/2014/main" id="{C55BAC3B-C20D-1AB0-62E1-761518DD1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800" y="3724380"/>
            <a:ext cx="1725613" cy="1004888"/>
          </a:xfrm>
          <a:prstGeom prst="rect">
            <a:avLst/>
          </a:prstGeom>
          <a:noFill/>
          <a:ln w="38100" cmpd="dbl">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1653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Non-transportation-related Activities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540067"/>
            <a:ext cx="7620000" cy="4525963"/>
          </a:xfrm>
        </p:spPr>
        <p:txBody>
          <a:bodyPr>
            <a:normAutofit/>
          </a:bodyPr>
          <a:lstStyle/>
          <a:p>
            <a:r>
              <a:rPr lang="en-US" noProof="0" dirty="0"/>
              <a:t>Non-transportation-related activities include:</a:t>
            </a:r>
          </a:p>
          <a:p>
            <a:pPr lvl="1"/>
            <a:r>
              <a:rPr lang="en-US" noProof="0" dirty="0"/>
              <a:t>Oil production (drilling, gathering, refining, processing, and workover)</a:t>
            </a:r>
          </a:p>
          <a:p>
            <a:pPr lvl="1"/>
            <a:r>
              <a:rPr lang="en-US" noProof="0" dirty="0"/>
              <a:t>Transferring</a:t>
            </a:r>
          </a:p>
          <a:p>
            <a:pPr lvl="1"/>
            <a:r>
              <a:rPr lang="en-US" noProof="0" dirty="0"/>
              <a:t>Distributing</a:t>
            </a:r>
          </a:p>
          <a:p>
            <a:pPr lvl="1"/>
            <a:r>
              <a:rPr lang="en-US" noProof="0" dirty="0"/>
              <a:t>Storing</a:t>
            </a:r>
          </a:p>
          <a:p>
            <a:pPr lvl="1"/>
            <a:r>
              <a:rPr lang="en-US" noProof="0" dirty="0"/>
              <a:t>Using</a:t>
            </a:r>
          </a:p>
          <a:p>
            <a:pPr lvl="1"/>
            <a:r>
              <a:rPr lang="en-US" noProof="0" dirty="0"/>
              <a:t>Consuming</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112.1(b)]</a:t>
            </a:r>
            <a:endParaRPr lang="en-US" sz="1800" dirty="0"/>
          </a:p>
        </p:txBody>
      </p:sp>
      <p:pic>
        <p:nvPicPr>
          <p:cNvPr id="6" name="Picture 5" descr="A picture containing red, preparing&#10;&#10;Description automatically generated">
            <a:extLst>
              <a:ext uri="{FF2B5EF4-FFF2-40B4-BE49-F238E27FC236}">
                <a16:creationId xmlns:a16="http://schemas.microsoft.com/office/drawing/2014/main" id="{7EE52C54-8959-B02B-DD2E-8B780B4E7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99" y="3276600"/>
            <a:ext cx="3886200" cy="2590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5882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Capacity Triggers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934201" cy="4237230"/>
          </a:xfrm>
        </p:spPr>
        <p:txBody>
          <a:bodyPr>
            <a:normAutofit/>
          </a:bodyPr>
          <a:lstStyle/>
          <a:p>
            <a:r>
              <a:rPr lang="en-US" noProof="0" dirty="0"/>
              <a:t>You must have an SPCC Plan if your facility has:</a:t>
            </a:r>
          </a:p>
          <a:p>
            <a:pPr lvl="1"/>
            <a:r>
              <a:rPr lang="en-US" noProof="0" dirty="0"/>
              <a:t>More than 1,320 gallons of oil in aggregate above-ground storage capacity</a:t>
            </a:r>
          </a:p>
          <a:p>
            <a:pPr lvl="1"/>
            <a:r>
              <a:rPr lang="en-US" noProof="0" dirty="0"/>
              <a:t>More than 42,000 gallons of completely buried oil storage capacity</a:t>
            </a:r>
          </a:p>
          <a:p>
            <a:pPr lvl="1"/>
            <a:r>
              <a:rPr lang="en-US" noProof="0" dirty="0"/>
              <a:t>A “reasonable expectation of an oil discharge” to a waterway or adjoining shoreline</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a:t>
            </a:r>
            <a:endParaRPr lang="en-US" sz="1800" dirty="0"/>
          </a:p>
        </p:txBody>
      </p:sp>
      <p:pic>
        <p:nvPicPr>
          <p:cNvPr id="9" name="Picture 8" descr="A picture containing lined, line, several, gear&#10;&#10;Description automatically generated">
            <a:extLst>
              <a:ext uri="{FF2B5EF4-FFF2-40B4-BE49-F238E27FC236}">
                <a16:creationId xmlns:a16="http://schemas.microsoft.com/office/drawing/2014/main" id="{0FFE5F0E-392F-8AC3-0FD0-BB743B41E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2057400"/>
            <a:ext cx="2667000" cy="3429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1723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Capacity Criteria</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43000" y="1828800"/>
            <a:ext cx="7315201" cy="4495800"/>
          </a:xfrm>
        </p:spPr>
        <p:txBody>
          <a:bodyPr>
            <a:normAutofit/>
          </a:bodyPr>
          <a:lstStyle/>
          <a:p>
            <a:pPr marL="0" indent="0">
              <a:buNone/>
            </a:pPr>
            <a:r>
              <a:rPr lang="en-US" noProof="0" dirty="0"/>
              <a:t>Counted: </a:t>
            </a:r>
          </a:p>
          <a:p>
            <a:r>
              <a:rPr lang="en-US" dirty="0"/>
              <a:t>C</a:t>
            </a:r>
            <a:r>
              <a:rPr lang="en-US" noProof="0" dirty="0"/>
              <a:t>ontainers with a capacity of 55 gallons </a:t>
            </a:r>
            <a:br>
              <a:rPr lang="en-US" noProof="0" dirty="0"/>
            </a:br>
            <a:r>
              <a:rPr lang="en-US" noProof="0" dirty="0"/>
              <a:t>or greater, including:</a:t>
            </a:r>
          </a:p>
          <a:p>
            <a:pPr lvl="1"/>
            <a:r>
              <a:rPr lang="en-US" noProof="0" dirty="0"/>
              <a:t>Tanks and tank batteries</a:t>
            </a:r>
          </a:p>
          <a:p>
            <a:pPr lvl="1"/>
            <a:r>
              <a:rPr lang="en-US" noProof="0" dirty="0"/>
              <a:t>Mobile or portable containers</a:t>
            </a:r>
          </a:p>
          <a:p>
            <a:pPr lvl="1"/>
            <a:r>
              <a:rPr lang="en-US" noProof="0" dirty="0"/>
              <a:t>Oil-filled equipment </a:t>
            </a:r>
          </a:p>
          <a:p>
            <a:pPr lvl="1"/>
            <a:r>
              <a:rPr lang="en-US" noProof="0" dirty="0"/>
              <a:t>Flow-through process equipment</a:t>
            </a:r>
          </a:p>
          <a:p>
            <a:pPr lvl="1"/>
            <a:r>
              <a:rPr lang="en-US" noProof="0" dirty="0"/>
              <a:t>Operational equipment</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96000"/>
            <a:ext cx="51816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7" name="Picture 6" descr="A picture containing sky, outdoor, farm machine, outdoor object&#10;&#10;Description automatically generated">
            <a:extLst>
              <a:ext uri="{FF2B5EF4-FFF2-40B4-BE49-F238E27FC236}">
                <a16:creationId xmlns:a16="http://schemas.microsoft.com/office/drawing/2014/main" id="{BF66D1E3-3242-CE1C-7781-0D44A91B0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2209800"/>
            <a:ext cx="2336960" cy="3505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7714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Capacity Criteria</a:t>
            </a:r>
            <a:br>
              <a:rPr lang="en-US" noProof="0" dirty="0"/>
            </a:br>
            <a:r>
              <a:rPr lang="en-US" sz="2400" b="0" dirty="0"/>
              <a:t>Exclusions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43000" y="1540067"/>
            <a:ext cx="8991601" cy="4525963"/>
          </a:xfrm>
        </p:spPr>
        <p:txBody>
          <a:bodyPr>
            <a:normAutofit/>
          </a:bodyPr>
          <a:lstStyle/>
          <a:p>
            <a:r>
              <a:rPr lang="en-US" noProof="0" dirty="0"/>
              <a:t>NOT counted:</a:t>
            </a:r>
          </a:p>
          <a:p>
            <a:pPr lvl="1"/>
            <a:r>
              <a:rPr lang="en-US" noProof="0" dirty="0"/>
              <a:t>Containers with less than 55-gallon capacity (e.g., 30-gallon drum, quart-sized container)</a:t>
            </a:r>
          </a:p>
          <a:p>
            <a:pPr lvl="1"/>
            <a:r>
              <a:rPr lang="en-US" noProof="0" dirty="0"/>
              <a:t>Permanently closed containers/facilities</a:t>
            </a:r>
          </a:p>
          <a:p>
            <a:pPr lvl="1"/>
            <a:r>
              <a:rPr lang="en-US" noProof="0" dirty="0"/>
              <a:t>Underground storage tanks subject to 40 CFR 280</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96000"/>
            <a:ext cx="51816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descr="A picture containing outdoor, grass, building material, stone&#10;&#10;Description automatically generated">
            <a:extLst>
              <a:ext uri="{FF2B5EF4-FFF2-40B4-BE49-F238E27FC236}">
                <a16:creationId xmlns:a16="http://schemas.microsoft.com/office/drawing/2014/main" id="{4C3D0338-A3C7-30C9-A5EA-9D9E41954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092" y="3962400"/>
            <a:ext cx="3461815" cy="24088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3060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Oil Pollution Prevention Program</a:t>
            </a:r>
            <a:br>
              <a:rPr lang="en-US" noProof="0" dirty="0"/>
            </a:br>
            <a:r>
              <a:rPr lang="en-US" sz="2400" b="0" dirty="0"/>
              <a:t>Applicability</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941563" y="1828800"/>
            <a:ext cx="10265664" cy="3124200"/>
          </a:xfrm>
        </p:spPr>
        <p:txBody>
          <a:bodyPr>
            <a:normAutofit/>
          </a:bodyPr>
          <a:lstStyle/>
          <a:p>
            <a:r>
              <a:rPr lang="en-US" noProof="0" dirty="0"/>
              <a:t>Applies to facilities located in close proximity to nearby surface waters</a:t>
            </a:r>
          </a:p>
          <a:p>
            <a:pPr lvl="1"/>
            <a:r>
              <a:rPr lang="en-US" noProof="0" dirty="0"/>
              <a:t>It’s reasonable to expect that the facility could discharge oil in harmful quantities into or upon a navigable water of the US or adjoining shoreline </a:t>
            </a:r>
          </a:p>
          <a:p>
            <a:endParaRPr lang="en-US" noProof="0" dirty="0"/>
          </a:p>
        </p:txBody>
      </p:sp>
      <p:sp>
        <p:nvSpPr>
          <p:cNvPr id="4" name="Content Placeholder 3">
            <a:extLst>
              <a:ext uri="{FF2B5EF4-FFF2-40B4-BE49-F238E27FC236}">
                <a16:creationId xmlns:a16="http://schemas.microsoft.com/office/drawing/2014/main" id="{FE68B8B9-E631-B48D-34EA-CCC214E8ED15}"/>
              </a:ext>
            </a:extLst>
          </p:cNvPr>
          <p:cNvSpPr>
            <a:spLocks noGrp="1"/>
          </p:cNvSpPr>
          <p:nvPr>
            <p:ph idx="11"/>
          </p:nvPr>
        </p:nvSpPr>
        <p:spPr>
          <a:xfrm>
            <a:off x="1673980" y="4376140"/>
            <a:ext cx="5172613" cy="1184696"/>
          </a:xfrm>
        </p:spPr>
        <p:txBody>
          <a:bodyPr>
            <a:normAutofit/>
          </a:bodyPr>
          <a:lstStyle/>
          <a:p>
            <a:r>
              <a:rPr lang="en-US" dirty="0"/>
              <a:t>Note: The APSA program also includes “Waters of the State”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a:t>
            </a:r>
          </a:p>
        </p:txBody>
      </p:sp>
      <p:pic>
        <p:nvPicPr>
          <p:cNvPr id="7" name="Picture 6" descr="A picture containing outdoor, water, shore, stone&#10;&#10;Description automatically generated">
            <a:extLst>
              <a:ext uri="{FF2B5EF4-FFF2-40B4-BE49-F238E27FC236}">
                <a16:creationId xmlns:a16="http://schemas.microsoft.com/office/drawing/2014/main" id="{90DA23D7-4EBC-C8F6-B0D7-A9C138E22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799283"/>
            <a:ext cx="3507620" cy="23384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3741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p:txBody>
          <a:bodyPr>
            <a:normAutofit/>
          </a:bodyPr>
          <a:lstStyle/>
          <a:p>
            <a:r>
              <a:rPr lang="en-US" noProof="0" dirty="0"/>
              <a:t>Oil Pollution Prevention Program</a:t>
            </a:r>
            <a:br>
              <a:rPr lang="en-US" noProof="0" dirty="0"/>
            </a:br>
            <a:r>
              <a:rPr lang="en-US" sz="2400" b="0" dirty="0"/>
              <a:t>Applicability Determination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553200" cy="4648200"/>
          </a:xfrm>
        </p:spPr>
        <p:txBody>
          <a:bodyPr>
            <a:normAutofit/>
          </a:bodyPr>
          <a:lstStyle/>
          <a:p>
            <a:r>
              <a:rPr lang="en-US" noProof="0" dirty="0"/>
              <a:t>The owner/operator decides if the facility meets the applicability criteria</a:t>
            </a:r>
          </a:p>
          <a:p>
            <a:pPr lvl="1"/>
            <a:r>
              <a:rPr lang="en-US" noProof="0" dirty="0"/>
              <a:t>Based on quantity and nature of oil stored, geography, and location </a:t>
            </a:r>
          </a:p>
          <a:p>
            <a:pPr lvl="1"/>
            <a:r>
              <a:rPr lang="en-US" noProof="0" dirty="0"/>
              <a:t>Consider topography, drainage, and distance to water</a:t>
            </a:r>
          </a:p>
          <a:p>
            <a:pPr lvl="1"/>
            <a:r>
              <a:rPr lang="en-US" noProof="0" dirty="0"/>
              <a:t>Exclude discharge prevention features (e.g., secondary containment, response capability)</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96000"/>
            <a:ext cx="51816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descr="A picture containing grass, outdoor, sky, nature&#10;&#10;Description automatically generated">
            <a:extLst>
              <a:ext uri="{FF2B5EF4-FFF2-40B4-BE49-F238E27FC236}">
                <a16:creationId xmlns:a16="http://schemas.microsoft.com/office/drawing/2014/main" id="{82D42E9D-67C4-4314-23A8-8A9BAF593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2667000"/>
            <a:ext cx="3600450" cy="24003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1330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FC3B46-C268-079B-E665-D8674B8EA6C7}"/>
              </a:ext>
            </a:extLst>
          </p:cNvPr>
          <p:cNvPicPr>
            <a:picLocks noChangeAspect="1"/>
          </p:cNvPicPr>
          <p:nvPr/>
        </p:nvPicPr>
        <p:blipFill>
          <a:blip r:embed="rId2"/>
          <a:stretch>
            <a:fillRect/>
          </a:stretch>
        </p:blipFill>
        <p:spPr>
          <a:xfrm>
            <a:off x="7881450" y="2895600"/>
            <a:ext cx="2573190" cy="3660998"/>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10600" cy="997721"/>
          </a:xfrm>
        </p:spPr>
        <p:txBody>
          <a:bodyPr>
            <a:normAutofit/>
          </a:bodyPr>
          <a:lstStyle/>
          <a:p>
            <a:r>
              <a:rPr lang="en-US" noProof="0" dirty="0"/>
              <a:t>Expert Training–Anytime, Anywhere</a:t>
            </a:r>
            <a:r>
              <a:rPr lang="en-US" sz="3100" dirty="0"/>
              <a:t>™</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7620001" cy="4648200"/>
          </a:xfrm>
        </p:spPr>
        <p:txBody>
          <a:bodyPr/>
          <a:lstStyle/>
          <a:p>
            <a:r>
              <a:rPr lang="en-US" noProof="0" dirty="0"/>
              <a:t>Lion Technology provides:</a:t>
            </a:r>
          </a:p>
          <a:p>
            <a:pPr lvl="1"/>
            <a:r>
              <a:rPr lang="en-US" noProof="0" dirty="0"/>
              <a:t>Over 25 California workshops annually</a:t>
            </a:r>
          </a:p>
          <a:p>
            <a:pPr lvl="1"/>
            <a:r>
              <a:rPr lang="en-US" noProof="0" dirty="0"/>
              <a:t>Title 22 hazardous waste workshops</a:t>
            </a:r>
          </a:p>
          <a:p>
            <a:pPr lvl="1"/>
            <a:r>
              <a:rPr lang="en-US" noProof="0" dirty="0"/>
              <a:t>Nationwide training: EPA, RCRA, DOT, IATA, IMDG, OSHA</a:t>
            </a:r>
          </a:p>
          <a:p>
            <a:pPr lvl="1"/>
            <a:r>
              <a:rPr lang="en-US" noProof="0" dirty="0"/>
              <a:t>Convenient online courses</a:t>
            </a:r>
          </a:p>
          <a:p>
            <a:pPr lvl="1"/>
            <a:r>
              <a:rPr lang="en-US" noProof="0" dirty="0"/>
              <a:t>Tailored on-site training programs</a:t>
            </a:r>
          </a:p>
          <a:p>
            <a:endParaRPr lang="en-US" noProof="0" dirty="0"/>
          </a:p>
          <a:p>
            <a:endParaRPr lang="en-US" noProof="0" dirty="0"/>
          </a:p>
        </p:txBody>
      </p:sp>
    </p:spTree>
    <p:extLst>
      <p:ext uri="{BB962C8B-B14F-4D97-AF65-F5344CB8AC3E}">
        <p14:creationId xmlns:p14="http://schemas.microsoft.com/office/powerpoint/2010/main" val="84660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a:t>
            </a:r>
            <a:br>
              <a:rPr lang="en-US" noProof="0" dirty="0"/>
            </a:br>
            <a:r>
              <a:rPr lang="en-US" sz="2400" b="0" dirty="0"/>
              <a:t>Location Exclusion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5334000" cy="4237230"/>
          </a:xfrm>
        </p:spPr>
        <p:txBody>
          <a:bodyPr>
            <a:normAutofit/>
          </a:bodyPr>
          <a:lstStyle/>
          <a:p>
            <a:r>
              <a:rPr lang="en-US" noProof="0" dirty="0"/>
              <a:t>Facilities residing in locations where it is </a:t>
            </a:r>
            <a:r>
              <a:rPr lang="en-US" u="sng" noProof="0" dirty="0"/>
              <a:t>not</a:t>
            </a:r>
            <a:r>
              <a:rPr lang="en-US" noProof="0" dirty="0"/>
              <a:t> reasonable to expect that an oil discharge could reach navigable waters are excluded from the Plan requirements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112.1(d)]</a:t>
            </a:r>
          </a:p>
          <a:p>
            <a:endParaRPr lang="en-US" sz="1800" dirty="0"/>
          </a:p>
        </p:txBody>
      </p:sp>
      <p:pic>
        <p:nvPicPr>
          <p:cNvPr id="6" name="Picture 5" descr="A picture containing sky, outdoor, grass, factory&#10;&#10;Description automatically generated">
            <a:extLst>
              <a:ext uri="{FF2B5EF4-FFF2-40B4-BE49-F238E27FC236}">
                <a16:creationId xmlns:a16="http://schemas.microsoft.com/office/drawing/2014/main" id="{1674CB23-9AB8-27E3-3B63-553D5C699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702815"/>
            <a:ext cx="3733798" cy="24891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11003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a:t>
            </a:r>
            <a:br>
              <a:rPr lang="en-US" noProof="0" dirty="0"/>
            </a:br>
            <a:r>
              <a:rPr lang="en-US" sz="2400" b="0" dirty="0"/>
              <a:t>Location Exclusion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88935"/>
            <a:ext cx="6400800" cy="3064065"/>
          </a:xfrm>
        </p:spPr>
        <p:txBody>
          <a:bodyPr>
            <a:normAutofit/>
          </a:bodyPr>
          <a:lstStyle/>
          <a:p>
            <a:r>
              <a:rPr lang="en-US" noProof="0" dirty="0"/>
              <a:t>Exclusion is based on natural geographic and topographic consideration only</a:t>
            </a:r>
          </a:p>
          <a:p>
            <a:pPr lvl="1"/>
            <a:r>
              <a:rPr lang="en-US" noProof="0" dirty="0"/>
              <a:t>Secondary containment and man-made obstructions do not count</a:t>
            </a:r>
          </a:p>
          <a:p>
            <a:endParaRPr lang="en-US" noProof="0" dirty="0"/>
          </a:p>
        </p:txBody>
      </p:sp>
      <p:sp>
        <p:nvSpPr>
          <p:cNvPr id="4" name="Content Placeholder 3">
            <a:extLst>
              <a:ext uri="{FF2B5EF4-FFF2-40B4-BE49-F238E27FC236}">
                <a16:creationId xmlns:a16="http://schemas.microsoft.com/office/drawing/2014/main" id="{1E0BE34D-81A4-AE41-59B2-A7911FFC0B0B}"/>
              </a:ext>
            </a:extLst>
          </p:cNvPr>
          <p:cNvSpPr>
            <a:spLocks noGrp="1"/>
          </p:cNvSpPr>
          <p:nvPr>
            <p:ph idx="11"/>
          </p:nvPr>
        </p:nvSpPr>
        <p:spPr>
          <a:xfrm>
            <a:off x="2552700" y="5105400"/>
            <a:ext cx="7086600" cy="914401"/>
          </a:xfrm>
        </p:spPr>
        <p:txBody>
          <a:bodyPr>
            <a:normAutofit/>
          </a:bodyPr>
          <a:lstStyle/>
          <a:p>
            <a:r>
              <a:rPr lang="en-US" dirty="0"/>
              <a:t>It’s unlikely that many facilities can use this exclusion since a surface water is typically nearby</a:t>
            </a:r>
          </a:p>
          <a:p>
            <a:endParaRPr lang="en-US"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112.1(d)]</a:t>
            </a:r>
            <a:endParaRPr lang="en-US" sz="1800" dirty="0"/>
          </a:p>
        </p:txBody>
      </p:sp>
      <p:pic>
        <p:nvPicPr>
          <p:cNvPr id="10" name="Picture 9" descr="A grassy hill with trees on it&#10;&#10;Description automatically generated with medium confidence">
            <a:extLst>
              <a:ext uri="{FF2B5EF4-FFF2-40B4-BE49-F238E27FC236}">
                <a16:creationId xmlns:a16="http://schemas.microsoft.com/office/drawing/2014/main" id="{5689D816-6789-0107-6F05-59DD5B70C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2438400"/>
            <a:ext cx="3587062" cy="23824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36395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a:t>
            </a:r>
            <a:br>
              <a:rPr lang="en-US" noProof="0" dirty="0"/>
            </a:br>
            <a:r>
              <a:rPr lang="en-US" sz="2400" b="0" dirty="0"/>
              <a:t>Capacity Exclusion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9144000" cy="4237230"/>
          </a:xfrm>
        </p:spPr>
        <p:txBody>
          <a:bodyPr>
            <a:normAutofit/>
          </a:bodyPr>
          <a:lstStyle/>
          <a:p>
            <a:pPr>
              <a:lnSpc>
                <a:spcPct val="90000"/>
              </a:lnSpc>
            </a:pPr>
            <a:r>
              <a:rPr lang="en-US" noProof="0" dirty="0"/>
              <a:t>Facilities with a limited storage capacity for oil may not be required to develop an SPCC Plan</a:t>
            </a:r>
          </a:p>
          <a:p>
            <a:pPr lvl="1">
              <a:lnSpc>
                <a:spcPct val="90000"/>
              </a:lnSpc>
            </a:pPr>
            <a:r>
              <a:rPr lang="en-US" noProof="0" dirty="0"/>
              <a:t>Based on both aboveground and underground storage limits</a:t>
            </a:r>
          </a:p>
          <a:p>
            <a:pPr lvl="1">
              <a:lnSpc>
                <a:spcPct val="90000"/>
              </a:lnSpc>
            </a:pPr>
            <a:r>
              <a:rPr lang="en-US" noProof="0" dirty="0"/>
              <a:t>Must account for each on-site storage location reasonably expected to store some type of oil</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1" y="6096000"/>
            <a:ext cx="6095999"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112.1(d)</a:t>
            </a:r>
            <a:r>
              <a:rPr lang="en-US" sz="1800" dirty="0">
                <a:cs typeface="Arial" charset="0"/>
              </a:rPr>
              <a:t>]</a:t>
            </a:r>
            <a:endParaRPr lang="en-US" sz="1800" dirty="0"/>
          </a:p>
        </p:txBody>
      </p:sp>
      <p:pic>
        <p:nvPicPr>
          <p:cNvPr id="5" name="Picture 4" descr="A person working on the computer&#10;&#10;Description automatically generated with low confidence">
            <a:extLst>
              <a:ext uri="{FF2B5EF4-FFF2-40B4-BE49-F238E27FC236}">
                <a16:creationId xmlns:a16="http://schemas.microsoft.com/office/drawing/2014/main" id="{635B4527-BD7F-C393-F909-B63CEF376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3835205"/>
            <a:ext cx="3733518" cy="24893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920265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a:t>
            </a:r>
            <a:br>
              <a:rPr lang="en-US" noProof="0" dirty="0"/>
            </a:br>
            <a:r>
              <a:rPr lang="en-US" sz="2400" b="0" dirty="0"/>
              <a:t>Capacity Exclusion – Aboveground Limits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80430" y="1540067"/>
            <a:ext cx="9663770" cy="4525963"/>
          </a:xfrm>
        </p:spPr>
        <p:txBody>
          <a:bodyPr>
            <a:normAutofit/>
          </a:bodyPr>
          <a:lstStyle/>
          <a:p>
            <a:r>
              <a:rPr lang="en-US" noProof="0" dirty="0"/>
              <a:t>Facilities are </a:t>
            </a:r>
            <a:r>
              <a:rPr lang="en-US" u="sng" noProof="0" dirty="0"/>
              <a:t>not</a:t>
            </a:r>
            <a:r>
              <a:rPr lang="en-US" noProof="0" dirty="0"/>
              <a:t> required to have a Plan if their total aboveground storage capacity is ≤ 1,320 gallons</a:t>
            </a:r>
          </a:p>
          <a:p>
            <a:pPr lvl="1"/>
            <a:r>
              <a:rPr lang="en-US" noProof="0" dirty="0"/>
              <a:t>Don’t have to include containers that are less than 55 gallons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80430" y="6096000"/>
            <a:ext cx="608237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112.1(d)</a:t>
            </a:r>
            <a:r>
              <a:rPr lang="en-US" sz="1800" dirty="0">
                <a:cs typeface="Arial" charset="0"/>
              </a:rPr>
              <a:t>]</a:t>
            </a:r>
            <a:endParaRPr lang="en-US" sz="1800" dirty="0"/>
          </a:p>
        </p:txBody>
      </p:sp>
      <p:pic>
        <p:nvPicPr>
          <p:cNvPr id="5" name="Picture 4" descr="A group of blue plastic bins&#10;&#10;Description automatically generated with medium confidence">
            <a:extLst>
              <a:ext uri="{FF2B5EF4-FFF2-40B4-BE49-F238E27FC236}">
                <a16:creationId xmlns:a16="http://schemas.microsoft.com/office/drawing/2014/main" id="{BC66B891-7480-B794-572E-37029E961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0" y="3429000"/>
            <a:ext cx="3556000" cy="2667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quot;No&quot; Symbol 9">
            <a:extLst>
              <a:ext uri="{FF2B5EF4-FFF2-40B4-BE49-F238E27FC236}">
                <a16:creationId xmlns:a16="http://schemas.microsoft.com/office/drawing/2014/main" id="{731747B6-8D5D-C59A-D029-AAFFECB2378C}"/>
              </a:ext>
            </a:extLst>
          </p:cNvPr>
          <p:cNvSpPr>
            <a:spLocks noChangeAspect="1"/>
          </p:cNvSpPr>
          <p:nvPr/>
        </p:nvSpPr>
        <p:spPr>
          <a:xfrm>
            <a:off x="4609913" y="3276413"/>
            <a:ext cx="2972174" cy="2972174"/>
          </a:xfrm>
          <a:prstGeom prst="noSmoking">
            <a:avLst>
              <a:gd name="adj" fmla="val 423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a:endParaRPr>
          </a:p>
        </p:txBody>
      </p:sp>
    </p:spTree>
    <p:extLst>
      <p:ext uri="{BB962C8B-B14F-4D97-AF65-F5344CB8AC3E}">
        <p14:creationId xmlns:p14="http://schemas.microsoft.com/office/powerpoint/2010/main" val="429290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E243FC-B69F-00CE-D5F3-DF12473F330D}"/>
              </a:ext>
            </a:extLst>
          </p:cNvPr>
          <p:cNvPicPr>
            <a:picLocks noChangeAspect="1"/>
          </p:cNvPicPr>
          <p:nvPr/>
        </p:nvPicPr>
        <p:blipFill>
          <a:blip r:embed="rId3"/>
          <a:stretch>
            <a:fillRect/>
          </a:stretch>
        </p:blipFill>
        <p:spPr>
          <a:xfrm rot="1071139">
            <a:off x="1935799" y="4667111"/>
            <a:ext cx="1655177" cy="728432"/>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229600" cy="997721"/>
          </a:xfrm>
        </p:spPr>
        <p:txBody>
          <a:bodyPr>
            <a:normAutofit/>
          </a:bodyPr>
          <a:lstStyle/>
          <a:p>
            <a:r>
              <a:rPr lang="en-US" noProof="0" dirty="0"/>
              <a:t>SPCC Plan</a:t>
            </a:r>
            <a:br>
              <a:rPr lang="en-US" noProof="0" dirty="0"/>
            </a:br>
            <a:r>
              <a:rPr lang="en-US" sz="2400" b="0" dirty="0"/>
              <a:t>Capacity Exclusion – Underground Storage Tanks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42999" y="1828800"/>
            <a:ext cx="10064227" cy="3124200"/>
          </a:xfrm>
        </p:spPr>
        <p:txBody>
          <a:bodyPr>
            <a:normAutofit/>
          </a:bodyPr>
          <a:lstStyle/>
          <a:p>
            <a:r>
              <a:rPr lang="en-US" noProof="0" dirty="0"/>
              <a:t>“Completely buried tank means any container completely below grade and covered with earth, sand, gravel, asphalt, or other material”</a:t>
            </a:r>
          </a:p>
          <a:p>
            <a:pPr lvl="1"/>
            <a:r>
              <a:rPr lang="en-US" noProof="0" dirty="0"/>
              <a:t>Includes connected underground piping, underground ancillary equipment, and containment systems</a:t>
            </a:r>
          </a:p>
          <a:p>
            <a:pPr lvl="1"/>
            <a:r>
              <a:rPr lang="en-US" noProof="0" dirty="0"/>
              <a:t>Excluded from capacity calculation for SPCC, but must be indicated on the facility diagram</a:t>
            </a:r>
          </a:p>
          <a:p>
            <a:endParaRPr lang="en-US" noProof="0" dirty="0"/>
          </a:p>
        </p:txBody>
      </p:sp>
      <p:sp>
        <p:nvSpPr>
          <p:cNvPr id="4" name="Content Placeholder 3">
            <a:extLst>
              <a:ext uri="{FF2B5EF4-FFF2-40B4-BE49-F238E27FC236}">
                <a16:creationId xmlns:a16="http://schemas.microsoft.com/office/drawing/2014/main" id="{A47053AC-F239-ABB5-4DE7-69957A77D1D4}"/>
              </a:ext>
            </a:extLst>
          </p:cNvPr>
          <p:cNvSpPr>
            <a:spLocks noGrp="1"/>
          </p:cNvSpPr>
          <p:nvPr>
            <p:ph idx="11"/>
          </p:nvPr>
        </p:nvSpPr>
        <p:spPr>
          <a:xfrm>
            <a:off x="3505200" y="4892254"/>
            <a:ext cx="7884422" cy="1184696"/>
          </a:xfrm>
        </p:spPr>
        <p:txBody>
          <a:bodyPr>
            <a:normAutofit/>
          </a:bodyPr>
          <a:lstStyle/>
          <a:p>
            <a:r>
              <a:rPr lang="en-US" dirty="0"/>
              <a:t>Containers in vaults, bunkered tanks, or partially buried tanks are considered aboveground storage containers</a:t>
            </a:r>
          </a:p>
          <a:p>
            <a:endParaRPr lang="en-US"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112.1(d) and 112.2</a:t>
            </a:r>
            <a:r>
              <a:rPr lang="en-US" sz="1800" dirty="0">
                <a:cs typeface="Arial" charset="0"/>
              </a:rPr>
              <a:t>]</a:t>
            </a:r>
            <a:endParaRPr lang="en-US" sz="1800" dirty="0"/>
          </a:p>
        </p:txBody>
      </p:sp>
    </p:spTree>
    <p:extLst>
      <p:ext uri="{BB962C8B-B14F-4D97-AF65-F5344CB8AC3E}">
        <p14:creationId xmlns:p14="http://schemas.microsoft.com/office/powerpoint/2010/main" val="3354802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APSA</a:t>
            </a:r>
            <a:br>
              <a:rPr lang="en-US" noProof="0" dirty="0"/>
            </a:br>
            <a:r>
              <a:rPr lang="en-US" sz="2400" b="0" dirty="0"/>
              <a:t>Tanks In Underground Areas (TIUGAs)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934201" cy="4419600"/>
          </a:xfrm>
        </p:spPr>
        <p:txBody>
          <a:bodyPr>
            <a:normAutofit/>
          </a:bodyPr>
          <a:lstStyle/>
          <a:p>
            <a:pPr>
              <a:lnSpc>
                <a:spcPct val="90000"/>
              </a:lnSpc>
            </a:pPr>
            <a:r>
              <a:rPr lang="en-US" noProof="0" dirty="0"/>
              <a:t>Facilities with storage capacity &lt;1,320 gallons which have 1 or more TIUGAs are subject to the requirements unless the TIUGA(s):</a:t>
            </a:r>
          </a:p>
          <a:p>
            <a:pPr lvl="1">
              <a:lnSpc>
                <a:spcPct val="90000"/>
              </a:lnSpc>
            </a:pPr>
            <a:r>
              <a:rPr lang="en-US" noProof="0" dirty="0"/>
              <a:t>Holds hydraulic fluid for a closed loop system for elevators/lifts/similar devices</a:t>
            </a:r>
            <a:r>
              <a:rPr lang="en-US" dirty="0"/>
              <a:t>;</a:t>
            </a:r>
            <a:endParaRPr lang="en-US" noProof="0" dirty="0"/>
          </a:p>
          <a:p>
            <a:pPr lvl="1">
              <a:lnSpc>
                <a:spcPct val="90000"/>
              </a:lnSpc>
            </a:pPr>
            <a:r>
              <a:rPr lang="en-US" noProof="0" dirty="0"/>
              <a:t>Is a heating oil tank</a:t>
            </a:r>
            <a:r>
              <a:rPr lang="en-US" dirty="0"/>
              <a:t>; </a:t>
            </a:r>
            <a:r>
              <a:rPr lang="en-US" noProof="0" dirty="0"/>
              <a:t>or</a:t>
            </a:r>
          </a:p>
          <a:p>
            <a:pPr lvl="1">
              <a:lnSpc>
                <a:spcPct val="90000"/>
              </a:lnSpc>
            </a:pPr>
            <a:r>
              <a:rPr lang="en-US" dirty="0"/>
              <a:t>Is a sump, separator, clarifier, catch basin, or storm drain</a:t>
            </a:r>
            <a:endParaRPr lang="en-US" noProof="0" dirty="0"/>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HSC §25270.3</a:t>
            </a:r>
            <a:r>
              <a:rPr lang="en-US" sz="1800" dirty="0">
                <a:cs typeface="Arial" charset="0"/>
              </a:rPr>
              <a:t>]</a:t>
            </a:r>
            <a:endParaRPr lang="en-US" sz="1800" dirty="0"/>
          </a:p>
        </p:txBody>
      </p:sp>
      <p:pic>
        <p:nvPicPr>
          <p:cNvPr id="5" name="Picture 4" descr="A picture containing indoor, building, window, door&#10;&#10;Description automatically generated">
            <a:extLst>
              <a:ext uri="{FF2B5EF4-FFF2-40B4-BE49-F238E27FC236}">
                <a16:creationId xmlns:a16="http://schemas.microsoft.com/office/drawing/2014/main" id="{922DA6A9-A424-4862-6E4D-655BA9996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9000" y="2363156"/>
            <a:ext cx="2215381" cy="33508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57817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APSA</a:t>
            </a:r>
            <a:br>
              <a:rPr lang="en-US" noProof="0" dirty="0"/>
            </a:br>
            <a:r>
              <a:rPr lang="en-US" sz="2400" b="0" dirty="0"/>
              <a:t>Tanks In Underground Areas (TIUGAs)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7315200" cy="4572000"/>
          </a:xfrm>
        </p:spPr>
        <p:txBody>
          <a:bodyPr>
            <a:normAutofit lnSpcReduction="10000"/>
          </a:bodyPr>
          <a:lstStyle/>
          <a:p>
            <a:r>
              <a:rPr lang="en-US" noProof="0" dirty="0"/>
              <a:t>TIUGAs meet certain criteria and are located in a structure that is:</a:t>
            </a:r>
          </a:p>
          <a:p>
            <a:pPr lvl="1"/>
            <a:r>
              <a:rPr lang="en-US" dirty="0"/>
              <a:t>A</a:t>
            </a:r>
            <a:r>
              <a:rPr lang="en-US" noProof="0" dirty="0"/>
              <a:t>t least 10 percent below the ground surface (basement, cellar, shaft, pit, vault, etc.)</a:t>
            </a:r>
          </a:p>
          <a:p>
            <a:pPr lvl="2"/>
            <a:r>
              <a:rPr lang="en-US" dirty="0"/>
              <a:t>“Below grade but not buried”</a:t>
            </a:r>
            <a:endParaRPr lang="en-US" noProof="0" dirty="0"/>
          </a:p>
          <a:p>
            <a:pPr lvl="1"/>
            <a:r>
              <a:rPr lang="en-US" noProof="0" dirty="0"/>
              <a:t>Able to provide for secondary containment of the contents of the tank, piping, and ancillary equipment until cleanup occurs</a:t>
            </a:r>
          </a:p>
          <a:p>
            <a:pPr lvl="1"/>
            <a:r>
              <a:rPr lang="en-US" noProof="0" dirty="0"/>
              <a:t>Sufficient to allow for direct viewing of the exterior of the tank, except for that part in contact with the surface of the floor</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HSC §25270.2(o)</a:t>
            </a:r>
            <a:r>
              <a:rPr lang="en-US" sz="1800" dirty="0">
                <a:cs typeface="Arial" charset="0"/>
              </a:rPr>
              <a:t>]</a:t>
            </a:r>
            <a:endParaRPr lang="en-US" sz="1800" dirty="0"/>
          </a:p>
        </p:txBody>
      </p:sp>
      <p:pic>
        <p:nvPicPr>
          <p:cNvPr id="5" name="Picture 4" descr="A picture containing stone&#10;&#10;Description automatically generated">
            <a:extLst>
              <a:ext uri="{FF2B5EF4-FFF2-40B4-BE49-F238E27FC236}">
                <a16:creationId xmlns:a16="http://schemas.microsoft.com/office/drawing/2014/main" id="{A81992F6-8CB2-0939-970C-4AFD03E2F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2743200"/>
            <a:ext cx="3214401" cy="21429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15375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a:t>
            </a:r>
            <a:br>
              <a:rPr lang="en-US" noProof="0" dirty="0"/>
            </a:br>
            <a:r>
              <a:rPr lang="en-US" sz="2400" b="0" dirty="0"/>
              <a:t>Capacity Exclusion – Underground Limits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9601199" cy="4237230"/>
          </a:xfrm>
        </p:spPr>
        <p:txBody>
          <a:bodyPr>
            <a:normAutofit/>
          </a:bodyPr>
          <a:lstStyle/>
          <a:p>
            <a:r>
              <a:rPr lang="en-US" noProof="0" dirty="0"/>
              <a:t>Facilities must meet both aboveground and underground storage capacity limits to qualify for the exclusion</a:t>
            </a:r>
          </a:p>
          <a:p>
            <a:r>
              <a:rPr lang="en-US" noProof="0" dirty="0"/>
              <a:t>Underground storage capacity limit is 42,000 gallons </a:t>
            </a:r>
          </a:p>
          <a:p>
            <a:r>
              <a:rPr lang="en-US" noProof="0" dirty="0"/>
              <a:t>Not required to include underground storage tanks (USTs) managed under RCRA Federal regulations and State-approved programs [40 CFR 280 through 282]</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1" y="6096000"/>
            <a:ext cx="6095999"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112.1(d)</a:t>
            </a:r>
            <a:r>
              <a:rPr lang="en-US" sz="1800" dirty="0">
                <a:cs typeface="Arial" charset="0"/>
              </a:rPr>
              <a:t>]</a:t>
            </a:r>
            <a:endParaRPr lang="en-US" sz="1800" dirty="0"/>
          </a:p>
        </p:txBody>
      </p:sp>
      <p:pic>
        <p:nvPicPr>
          <p:cNvPr id="7" name="Picture 6">
            <a:extLst>
              <a:ext uri="{FF2B5EF4-FFF2-40B4-BE49-F238E27FC236}">
                <a16:creationId xmlns:a16="http://schemas.microsoft.com/office/drawing/2014/main" id="{2E4BA588-C71F-E54F-AD92-BC22C5881003}"/>
              </a:ext>
            </a:extLst>
          </p:cNvPr>
          <p:cNvPicPr>
            <a:picLocks noChangeAspect="1"/>
          </p:cNvPicPr>
          <p:nvPr/>
        </p:nvPicPr>
        <p:blipFill>
          <a:blip r:embed="rId3"/>
          <a:stretch>
            <a:fillRect/>
          </a:stretch>
        </p:blipFill>
        <p:spPr>
          <a:xfrm>
            <a:off x="2209800" y="4591246"/>
            <a:ext cx="7772400" cy="1453376"/>
          </a:xfrm>
          <a:prstGeom prst="rect">
            <a:avLst/>
          </a:prstGeom>
        </p:spPr>
      </p:pic>
    </p:spTree>
    <p:extLst>
      <p:ext uri="{BB962C8B-B14F-4D97-AF65-F5344CB8AC3E}">
        <p14:creationId xmlns:p14="http://schemas.microsoft.com/office/powerpoint/2010/main" val="1851662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 Certification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pPr>
              <a:lnSpc>
                <a:spcPct val="90000"/>
              </a:lnSpc>
            </a:pPr>
            <a:r>
              <a:rPr lang="en-US" noProof="0" dirty="0"/>
              <a:t>Many Plans must be reviewed and certified by a licensed Professional Engineer (PE)</a:t>
            </a:r>
          </a:p>
          <a:p>
            <a:pPr lvl="1">
              <a:lnSpc>
                <a:spcPct val="90000"/>
              </a:lnSpc>
            </a:pPr>
            <a:r>
              <a:rPr lang="en-US" noProof="0" dirty="0"/>
              <a:t>Engineer must be familiar with Federal and State regulations that apply to oil pollution prevention</a:t>
            </a:r>
          </a:p>
          <a:p>
            <a:pPr lvl="1">
              <a:lnSpc>
                <a:spcPct val="90000"/>
              </a:lnSpc>
            </a:pPr>
            <a:r>
              <a:rPr lang="en-US" noProof="0" dirty="0"/>
              <a:t>Engineer’s certification affirms that PE has visited and inspected the facility </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112.3(d)</a:t>
            </a:r>
            <a:r>
              <a:rPr lang="en-US" sz="1800" dirty="0">
                <a:cs typeface="Arial" charset="0"/>
              </a:rPr>
              <a:t>]</a:t>
            </a:r>
            <a:endParaRPr lang="en-US" sz="1800" dirty="0"/>
          </a:p>
        </p:txBody>
      </p:sp>
      <p:pic>
        <p:nvPicPr>
          <p:cNvPr id="5" name="Picture 4" descr="Text&#10;&#10;Description automatically generated with medium confidence">
            <a:extLst>
              <a:ext uri="{FF2B5EF4-FFF2-40B4-BE49-F238E27FC236}">
                <a16:creationId xmlns:a16="http://schemas.microsoft.com/office/drawing/2014/main" id="{0E23A29C-9A02-59FE-C183-0ED870586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911702"/>
            <a:ext cx="3693654" cy="2457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61973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 Certification</a:t>
            </a:r>
            <a:br>
              <a:rPr lang="en-US" noProof="0" dirty="0"/>
            </a:br>
            <a:r>
              <a:rPr lang="en-US" sz="2400" b="0" dirty="0"/>
              <a:t>Professional Engineer (PE) Certification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7"/>
            <a:ext cx="10136364" cy="4525963"/>
          </a:xfrm>
        </p:spPr>
        <p:txBody>
          <a:bodyPr>
            <a:normAutofit/>
          </a:bodyPr>
          <a:lstStyle/>
          <a:p>
            <a:r>
              <a:rPr lang="en-US" noProof="0" dirty="0"/>
              <a:t>PE must attest that the Plan:</a:t>
            </a:r>
          </a:p>
          <a:p>
            <a:pPr lvl="1"/>
            <a:r>
              <a:rPr lang="en-US" noProof="0" dirty="0"/>
              <a:t>Is adequate for the facility</a:t>
            </a:r>
          </a:p>
          <a:p>
            <a:pPr lvl="1"/>
            <a:r>
              <a:rPr lang="en-US" noProof="0" dirty="0"/>
              <a:t>Was written in compliance with the SPCC rules, following good practices and industry standards</a:t>
            </a:r>
          </a:p>
          <a:p>
            <a:pPr lvl="1"/>
            <a:r>
              <a:rPr lang="en-US" noProof="0" dirty="0"/>
              <a:t>Establishes inspection and testing protocols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a:t>
            </a:r>
            <a:r>
              <a:rPr lang="fr-FR" sz="1800" dirty="0">
                <a:cs typeface="Arial" charset="0"/>
              </a:rPr>
              <a:t>40 CFR 112.3(d)</a:t>
            </a:r>
            <a:r>
              <a:rPr lang="en-US" sz="1800" dirty="0">
                <a:cs typeface="Arial" charset="0"/>
              </a:rPr>
              <a:t>]</a:t>
            </a:r>
            <a:endParaRPr lang="en-US" sz="1800" dirty="0"/>
          </a:p>
        </p:txBody>
      </p:sp>
      <p:pic>
        <p:nvPicPr>
          <p:cNvPr id="5" name="Picture 4" descr="Engineering drawing&#10;&#10;Description automatically generated">
            <a:extLst>
              <a:ext uri="{FF2B5EF4-FFF2-40B4-BE49-F238E27FC236}">
                <a16:creationId xmlns:a16="http://schemas.microsoft.com/office/drawing/2014/main" id="{D54AFDCA-76F4-5BBD-425C-777962260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8637" y="3962400"/>
            <a:ext cx="3514725" cy="23456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0780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Objectives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629401" cy="4572000"/>
          </a:xfrm>
        </p:spPr>
        <p:txBody>
          <a:bodyPr/>
          <a:lstStyle/>
          <a:p>
            <a:r>
              <a:rPr lang="en-US" noProof="0" dirty="0"/>
              <a:t>Review the triggers for SPCC Plans</a:t>
            </a:r>
          </a:p>
          <a:p>
            <a:r>
              <a:rPr lang="en-US" noProof="0" dirty="0"/>
              <a:t>Review the definition of “qualified facilities”</a:t>
            </a:r>
          </a:p>
          <a:p>
            <a:r>
              <a:rPr lang="en-US" dirty="0"/>
              <a:t>Discuss the SPCC Plan Template for qualified facilities</a:t>
            </a:r>
            <a:endParaRPr lang="en-US" noProof="0" dirty="0"/>
          </a:p>
          <a:p>
            <a:r>
              <a:rPr lang="en-US" noProof="0" dirty="0"/>
              <a:t>Question-and-answer session</a:t>
            </a:r>
          </a:p>
          <a:p>
            <a:endParaRPr lang="en-US" noProof="0" dirty="0"/>
          </a:p>
          <a:p>
            <a:endParaRPr lang="en-US" noProof="0" dirty="0"/>
          </a:p>
        </p:txBody>
      </p:sp>
      <p:pic>
        <p:nvPicPr>
          <p:cNvPr id="5" name="Picture 4" descr="Text, letter&#10;&#10;Description automatically generated">
            <a:extLst>
              <a:ext uri="{FF2B5EF4-FFF2-40B4-BE49-F238E27FC236}">
                <a16:creationId xmlns:a16="http://schemas.microsoft.com/office/drawing/2014/main" id="{6194D426-6A1E-FEA9-DF80-BB3C68AA2E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2255933"/>
            <a:ext cx="2571750" cy="3429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91930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SPCC Plan Certification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All technical amendments made to the Plan require certification by a licensed PE</a:t>
            </a:r>
          </a:p>
          <a:p>
            <a:pPr lvl="1"/>
            <a:r>
              <a:rPr lang="en-US" noProof="0" dirty="0"/>
              <a:t>Exceptions do apply to “qualified facilities” </a:t>
            </a:r>
          </a:p>
          <a:p>
            <a:r>
              <a:rPr lang="en-US" noProof="0" dirty="0"/>
              <a:t>Periodic reviews of the SPCC Plan do </a:t>
            </a:r>
            <a:r>
              <a:rPr lang="en-US" u="sng" noProof="0" dirty="0"/>
              <a:t>not</a:t>
            </a:r>
            <a:r>
              <a:rPr lang="en-US" noProof="0" dirty="0"/>
              <a:t> require PE certification</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112.5 and 112.6]</a:t>
            </a:r>
            <a:endParaRPr lang="en-US" sz="1800" dirty="0"/>
          </a:p>
        </p:txBody>
      </p:sp>
      <p:pic>
        <p:nvPicPr>
          <p:cNvPr id="5" name="Picture 4" descr="A picture containing indoor, person&#10;&#10;Description automatically generated">
            <a:extLst>
              <a:ext uri="{FF2B5EF4-FFF2-40B4-BE49-F238E27FC236}">
                <a16:creationId xmlns:a16="http://schemas.microsoft.com/office/drawing/2014/main" id="{CCDC2C67-B433-5446-0F56-609834DDF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883550"/>
            <a:ext cx="3657600" cy="24410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8810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Self-Certification</a:t>
            </a:r>
            <a:br>
              <a:rPr lang="en-US" dirty="0"/>
            </a:br>
            <a:r>
              <a:rPr lang="en-US" sz="2400" b="0" dirty="0"/>
              <a:t>Definition of Qualified Facilities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6858000" cy="4237230"/>
          </a:xfrm>
        </p:spPr>
        <p:txBody>
          <a:bodyPr>
            <a:normAutofit/>
          </a:bodyPr>
          <a:lstStyle/>
          <a:p>
            <a:r>
              <a:rPr lang="en-US" noProof="0" dirty="0"/>
              <a:t>Qualified facilities are permitted to self-certify their SPCC Plans (no licensed PE required), provided they have:</a:t>
            </a:r>
          </a:p>
          <a:p>
            <a:pPr lvl="1"/>
            <a:r>
              <a:rPr lang="en-US" dirty="0"/>
              <a:t>T</a:t>
            </a:r>
            <a:r>
              <a:rPr lang="en-US" noProof="0" dirty="0"/>
              <a:t>otal aboveground oil storage capacity of </a:t>
            </a:r>
            <a:br>
              <a:rPr lang="en-US" noProof="0" dirty="0"/>
            </a:br>
            <a:r>
              <a:rPr lang="en-US" noProof="0" dirty="0"/>
              <a:t>≤ 10,000 gallons</a:t>
            </a:r>
          </a:p>
          <a:p>
            <a:pPr lvl="1"/>
            <a:r>
              <a:rPr lang="en-US" noProof="0" dirty="0"/>
              <a:t>Minimal spill history within the three years leading up to the Plan’s self-certification date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96000"/>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112.3(g)]</a:t>
            </a:r>
            <a:endParaRPr lang="en-US" sz="1800" dirty="0"/>
          </a:p>
        </p:txBody>
      </p:sp>
      <p:pic>
        <p:nvPicPr>
          <p:cNvPr id="5" name="Picture 4" descr="A picture containing person&#10;&#10;Description automatically generated">
            <a:extLst>
              <a:ext uri="{FF2B5EF4-FFF2-40B4-BE49-F238E27FC236}">
                <a16:creationId xmlns:a16="http://schemas.microsoft.com/office/drawing/2014/main" id="{E1219B84-4E02-A952-E388-1D733B1C8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2362200"/>
            <a:ext cx="3852561" cy="25683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936064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Self-Certification</a:t>
            </a:r>
            <a:br>
              <a:rPr lang="en-US" dirty="0"/>
            </a:br>
            <a:r>
              <a:rPr lang="en-US" sz="2400" b="0" dirty="0"/>
              <a:t>Definition of Minimal Spill History</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10910" y="1540067"/>
            <a:ext cx="6966290" cy="4525963"/>
          </a:xfrm>
        </p:spPr>
        <p:txBody>
          <a:bodyPr>
            <a:normAutofit/>
          </a:bodyPr>
          <a:lstStyle/>
          <a:p>
            <a:r>
              <a:rPr lang="en-US" noProof="0" dirty="0"/>
              <a:t>A “minimal spill history” is defined as either: </a:t>
            </a:r>
          </a:p>
          <a:p>
            <a:pPr lvl="1"/>
            <a:r>
              <a:rPr lang="en-US" noProof="0" dirty="0"/>
              <a:t>No single discharge &gt; 1,000 gallons within any 12-month period during the three years leading up to the Plan’s self-certification date; or</a:t>
            </a:r>
          </a:p>
          <a:p>
            <a:pPr lvl="1"/>
            <a:r>
              <a:rPr lang="en-US" noProof="0" dirty="0"/>
              <a:t>No two discharges &gt; 42 gallons each within any 12-month period during the three years prior to the Plan’s self-certification date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110910" y="6096000"/>
            <a:ext cx="605189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112.3(g)]</a:t>
            </a:r>
            <a:endParaRPr lang="en-US" sz="1800" dirty="0"/>
          </a:p>
        </p:txBody>
      </p:sp>
      <p:pic>
        <p:nvPicPr>
          <p:cNvPr id="5" name="Picture 4" descr="A picture containing person&#10;&#10;Description automatically generated">
            <a:extLst>
              <a:ext uri="{FF2B5EF4-FFF2-40B4-BE49-F238E27FC236}">
                <a16:creationId xmlns:a16="http://schemas.microsoft.com/office/drawing/2014/main" id="{3781B1E8-469E-FCF2-024D-4F55DB85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3701" y="2590800"/>
            <a:ext cx="3765980" cy="25012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6937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Self-Certification</a:t>
            </a:r>
            <a:br>
              <a:rPr lang="en-US" dirty="0"/>
            </a:br>
            <a:r>
              <a:rPr lang="en-US" sz="2400" b="0" dirty="0"/>
              <a:t>Types of Qualified Facilities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7"/>
            <a:ext cx="7772401" cy="4525963"/>
          </a:xfrm>
        </p:spPr>
        <p:txBody>
          <a:bodyPr>
            <a:normAutofit/>
          </a:bodyPr>
          <a:lstStyle/>
          <a:p>
            <a:r>
              <a:rPr lang="en-US" noProof="0" dirty="0"/>
              <a:t>There are two types of qualified facilities:</a:t>
            </a:r>
          </a:p>
          <a:p>
            <a:pPr lvl="1"/>
            <a:r>
              <a:rPr lang="en-US" noProof="0" dirty="0"/>
              <a:t>Tier I </a:t>
            </a:r>
          </a:p>
          <a:p>
            <a:pPr lvl="1"/>
            <a:r>
              <a:rPr lang="en-US" noProof="0" dirty="0"/>
              <a:t>Tier II </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96000"/>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text&#10;&#10;Description automatically generated">
            <a:extLst>
              <a:ext uri="{FF2B5EF4-FFF2-40B4-BE49-F238E27FC236}">
                <a16:creationId xmlns:a16="http://schemas.microsoft.com/office/drawing/2014/main" id="{785C81E7-6595-8DE9-515A-86517493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515" y="3429000"/>
            <a:ext cx="4046973" cy="26979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22496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77639A-4821-34C8-A7DB-7E0A01E43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929738"/>
            <a:ext cx="4038600" cy="2569365"/>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Tier I Qualified Facilities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Total aboveground container storage capacity must be </a:t>
            </a:r>
            <a:br>
              <a:rPr lang="en-US" noProof="0" dirty="0"/>
            </a:br>
            <a:r>
              <a:rPr lang="en-US" noProof="0" dirty="0"/>
              <a:t>≤ 10,000 gallons; </a:t>
            </a:r>
          </a:p>
          <a:p>
            <a:r>
              <a:rPr lang="en-US" noProof="0" dirty="0"/>
              <a:t>In the three years prior to the Plan certification:</a:t>
            </a:r>
          </a:p>
          <a:p>
            <a:pPr lvl="1"/>
            <a:r>
              <a:rPr lang="en-US" dirty="0"/>
              <a:t>N</a:t>
            </a:r>
            <a:r>
              <a:rPr lang="en-US" noProof="0" dirty="0"/>
              <a:t>o spills to navigable waters of the US and adjoining shorelines greater than 1,000 gallons, or</a:t>
            </a:r>
          </a:p>
          <a:p>
            <a:pPr lvl="1"/>
            <a:r>
              <a:rPr lang="en-US" dirty="0"/>
              <a:t>N</a:t>
            </a:r>
            <a:r>
              <a:rPr lang="en-US" noProof="0" dirty="0"/>
              <a:t>o two spills greater than 42 gallons in a 12-month period; and </a:t>
            </a:r>
          </a:p>
          <a:p>
            <a:r>
              <a:rPr lang="en-US" noProof="0" dirty="0"/>
              <a:t>No </a:t>
            </a:r>
            <a:r>
              <a:rPr lang="en-US" i="1" noProof="0" dirty="0"/>
              <a:t>individual</a:t>
            </a:r>
            <a:r>
              <a:rPr lang="en-US" noProof="0" dirty="0"/>
              <a:t> aboveground container can exceed 5,000-gallon capacity</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AC976250-D4D2-51FD-0A9B-546C7DC904AE}"/>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112.3(g)]</a:t>
            </a:r>
            <a:endParaRPr lang="en-US" sz="1800" dirty="0"/>
          </a:p>
        </p:txBody>
      </p:sp>
    </p:spTree>
    <p:extLst>
      <p:ext uri="{BB962C8B-B14F-4D97-AF65-F5344CB8AC3E}">
        <p14:creationId xmlns:p14="http://schemas.microsoft.com/office/powerpoint/2010/main" val="3379979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F5754D-877D-4D9B-8E83-B5EA1AC18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929738"/>
            <a:ext cx="4038600" cy="2569365"/>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Tier II Qualified Facilities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990600" y="1828800"/>
            <a:ext cx="10212564" cy="4237230"/>
          </a:xfrm>
        </p:spPr>
        <p:txBody>
          <a:bodyPr>
            <a:normAutofit/>
          </a:bodyPr>
          <a:lstStyle/>
          <a:p>
            <a:r>
              <a:rPr lang="en-US" noProof="0" dirty="0"/>
              <a:t>Total storage capacity of aboveground containers must be </a:t>
            </a:r>
            <a:br>
              <a:rPr lang="en-US" noProof="0" dirty="0"/>
            </a:br>
            <a:r>
              <a:rPr lang="en-US" noProof="0" dirty="0"/>
              <a:t>≤ 10,000 gallons</a:t>
            </a:r>
          </a:p>
          <a:p>
            <a:r>
              <a:rPr lang="en-US" noProof="0" dirty="0"/>
              <a:t>In the three years prior to the Plan certification:</a:t>
            </a:r>
          </a:p>
          <a:p>
            <a:pPr lvl="1"/>
            <a:r>
              <a:rPr lang="en-US" dirty="0"/>
              <a:t>N</a:t>
            </a:r>
            <a:r>
              <a:rPr lang="en-US" noProof="0" dirty="0"/>
              <a:t>o spills to navigable waters of the US and adjoining shorelines greater than 1,000 gallons or</a:t>
            </a:r>
          </a:p>
          <a:p>
            <a:pPr lvl="1"/>
            <a:r>
              <a:rPr lang="en-US" dirty="0"/>
              <a:t>N</a:t>
            </a:r>
            <a:r>
              <a:rPr lang="en-US" noProof="0" dirty="0"/>
              <a:t>o two spills greater than 42 gallons in a 12-month period; and </a:t>
            </a:r>
          </a:p>
          <a:p>
            <a:r>
              <a:rPr lang="en-US" i="1" noProof="0" dirty="0"/>
              <a:t>Individual</a:t>
            </a:r>
            <a:r>
              <a:rPr lang="en-US" noProof="0" dirty="0"/>
              <a:t> aboveground containers may exceed 5,000-gallon storage capacity</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AC976250-D4D2-51FD-0A9B-546C7DC904AE}"/>
              </a:ext>
            </a:extLst>
          </p:cNvPr>
          <p:cNvSpPr txBox="1">
            <a:spLocks/>
          </p:cNvSpPr>
          <p:nvPr/>
        </p:nvSpPr>
        <p:spPr>
          <a:xfrm>
            <a:off x="990600" y="6089475"/>
            <a:ext cx="61722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112.3(g)]</a:t>
            </a:r>
            <a:endParaRPr lang="en-US" sz="1800" dirty="0"/>
          </a:p>
        </p:txBody>
      </p:sp>
    </p:spTree>
    <p:extLst>
      <p:ext uri="{BB962C8B-B14F-4D97-AF65-F5344CB8AC3E}">
        <p14:creationId xmlns:p14="http://schemas.microsoft.com/office/powerpoint/2010/main" val="162700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86800" cy="997721"/>
          </a:xfrm>
        </p:spPr>
        <p:txBody>
          <a:bodyPr>
            <a:normAutofit/>
          </a:bodyPr>
          <a:lstStyle/>
          <a:p>
            <a:r>
              <a:rPr lang="en-US" dirty="0"/>
              <a:t>Tier I and II Qualified Facility Eligibility Requirements and Options</a:t>
            </a:r>
            <a:endParaRPr lang="en-US" b="0"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12" name="Picture 11">
            <a:extLst>
              <a:ext uri="{FF2B5EF4-FFF2-40B4-BE49-F238E27FC236}">
                <a16:creationId xmlns:a16="http://schemas.microsoft.com/office/drawing/2014/main" id="{4E2913D6-D194-2BE3-EDCB-9FEB48A67806}"/>
              </a:ext>
            </a:extLst>
          </p:cNvPr>
          <p:cNvPicPr>
            <a:picLocks noChangeAspect="1"/>
          </p:cNvPicPr>
          <p:nvPr/>
        </p:nvPicPr>
        <p:blipFill>
          <a:blip r:embed="rId3"/>
          <a:stretch>
            <a:fillRect/>
          </a:stretch>
        </p:blipFill>
        <p:spPr>
          <a:xfrm>
            <a:off x="2272677" y="1905001"/>
            <a:ext cx="7646646" cy="4146794"/>
          </a:xfrm>
          <a:prstGeom prst="rect">
            <a:avLst/>
          </a:prstGeom>
        </p:spPr>
      </p:pic>
    </p:spTree>
    <p:extLst>
      <p:ext uri="{BB962C8B-B14F-4D97-AF65-F5344CB8AC3E}">
        <p14:creationId xmlns:p14="http://schemas.microsoft.com/office/powerpoint/2010/main" val="1016651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42627-5617-54D6-4940-9694EF6E1D01}"/>
              </a:ext>
            </a:extLst>
          </p:cNvPr>
          <p:cNvPicPr>
            <a:picLocks noChangeAspect="1"/>
          </p:cNvPicPr>
          <p:nvPr/>
        </p:nvPicPr>
        <p:blipFill>
          <a:blip r:embed="rId3"/>
          <a:stretch>
            <a:fillRect/>
          </a:stretch>
        </p:blipFill>
        <p:spPr>
          <a:xfrm>
            <a:off x="3048000" y="4124517"/>
            <a:ext cx="6990028" cy="2200083"/>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Self-Certification</a:t>
            </a:r>
            <a:br>
              <a:rPr lang="en-US" dirty="0"/>
            </a:br>
            <a:r>
              <a:rPr lang="en-US" sz="2400" b="0" dirty="0"/>
              <a:t>Tier I Facility Advantage</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7"/>
            <a:ext cx="10058399" cy="4525963"/>
          </a:xfrm>
        </p:spPr>
        <p:txBody>
          <a:bodyPr>
            <a:normAutofit/>
          </a:bodyPr>
          <a:lstStyle/>
          <a:p>
            <a:r>
              <a:rPr lang="en-US" dirty="0"/>
              <a:t>Tier I qualified facilities may complete a streamlined SPCC Plan template document, rather than create a Plan from scratch</a:t>
            </a:r>
          </a:p>
          <a:p>
            <a:pPr lvl="1"/>
            <a:r>
              <a:rPr lang="en-US" dirty="0"/>
              <a:t>May complete an abbreviated version of the Plan</a:t>
            </a:r>
          </a:p>
          <a:p>
            <a:pPr lvl="1"/>
            <a:r>
              <a:rPr lang="en-US" dirty="0"/>
              <a:t>Plan template is found in Appendix G to 40 CFR 112</a:t>
            </a:r>
          </a:p>
          <a:p>
            <a:pPr lvl="1"/>
            <a:r>
              <a:rPr lang="en-US" dirty="0"/>
              <a:t>EPA’s website includes links to downloadable/editable documents and examples of completed SPCCs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AC976250-D4D2-51FD-0A9B-546C7DC904AE}"/>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112.6]</a:t>
            </a:r>
            <a:endParaRPr lang="en-US" sz="1800" dirty="0"/>
          </a:p>
        </p:txBody>
      </p:sp>
      <p:pic>
        <p:nvPicPr>
          <p:cNvPr id="5" name="Picture 4">
            <a:extLst>
              <a:ext uri="{FF2B5EF4-FFF2-40B4-BE49-F238E27FC236}">
                <a16:creationId xmlns:a16="http://schemas.microsoft.com/office/drawing/2014/main" id="{62FB3EF1-FB58-EDA6-CAF9-B51E4225E243}"/>
              </a:ext>
            </a:extLst>
          </p:cNvPr>
          <p:cNvPicPr>
            <a:picLocks noChangeAspect="1"/>
          </p:cNvPicPr>
          <p:nvPr/>
        </p:nvPicPr>
        <p:blipFill>
          <a:blip r:embed="rId4"/>
          <a:stretch>
            <a:fillRect/>
          </a:stretch>
        </p:blipFill>
        <p:spPr>
          <a:xfrm rot="20546340">
            <a:off x="1138123" y="4804728"/>
            <a:ext cx="1655177" cy="728432"/>
          </a:xfrm>
          <a:prstGeom prst="rect">
            <a:avLst/>
          </a:prstGeom>
        </p:spPr>
      </p:pic>
    </p:spTree>
    <p:extLst>
      <p:ext uri="{BB962C8B-B14F-4D97-AF65-F5344CB8AC3E}">
        <p14:creationId xmlns:p14="http://schemas.microsoft.com/office/powerpoint/2010/main" val="906711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Self-Certification</a:t>
            </a:r>
            <a:br>
              <a:rPr lang="en-US" dirty="0"/>
            </a:br>
            <a:r>
              <a:rPr lang="en-US" sz="2400" b="0" dirty="0"/>
              <a:t>Tier I and II Facilities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553200" cy="3733800"/>
          </a:xfrm>
        </p:spPr>
        <p:txBody>
          <a:bodyPr>
            <a:normAutofit/>
          </a:bodyPr>
          <a:lstStyle/>
          <a:p>
            <a:r>
              <a:rPr lang="en-US" dirty="0"/>
              <a:t>Tier I and II qualified facilities may use the Plan template and must prepare a standard written Plan according to: </a:t>
            </a:r>
          </a:p>
          <a:p>
            <a:pPr lvl="1"/>
            <a:r>
              <a:rPr lang="en-US" dirty="0"/>
              <a:t>Rules found in 40 CFR 112.7</a:t>
            </a:r>
          </a:p>
          <a:p>
            <a:pPr lvl="1"/>
            <a:r>
              <a:rPr lang="en-US" dirty="0"/>
              <a:t>Applicable requirements found in 40 CFR 112, Subparts B and C </a:t>
            </a:r>
          </a:p>
          <a:p>
            <a:pPr lvl="1"/>
            <a:r>
              <a:rPr lang="en-US" dirty="0"/>
              <a:t>Cal OSFM has created a template that meets Tier II facility requirements</a:t>
            </a:r>
          </a:p>
        </p:txBody>
      </p:sp>
      <p:sp>
        <p:nvSpPr>
          <p:cNvPr id="5" name="Content Placeholder 4">
            <a:extLst>
              <a:ext uri="{FF2B5EF4-FFF2-40B4-BE49-F238E27FC236}">
                <a16:creationId xmlns:a16="http://schemas.microsoft.com/office/drawing/2014/main" id="{EC235BC4-2502-4D2A-F17B-5ABCADC16807}"/>
              </a:ext>
            </a:extLst>
          </p:cNvPr>
          <p:cNvSpPr>
            <a:spLocks noGrp="1"/>
          </p:cNvSpPr>
          <p:nvPr>
            <p:ph idx="11"/>
          </p:nvPr>
        </p:nvSpPr>
        <p:spPr>
          <a:xfrm>
            <a:off x="3205418" y="5700980"/>
            <a:ext cx="5943600" cy="803696"/>
          </a:xfrm>
        </p:spPr>
        <p:txBody>
          <a:bodyPr>
            <a:normAutofit lnSpcReduction="10000"/>
          </a:bodyPr>
          <a:lstStyle/>
          <a:p>
            <a:r>
              <a:rPr lang="en-US" dirty="0"/>
              <a:t>Like Tier I facilities, Tier II facilities may also self-certify their Plans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4" name="Picture 3">
            <a:extLst>
              <a:ext uri="{FF2B5EF4-FFF2-40B4-BE49-F238E27FC236}">
                <a16:creationId xmlns:a16="http://schemas.microsoft.com/office/drawing/2014/main" id="{497EDBCC-DF8E-7DF0-A0C5-DD61743DA1C6}"/>
              </a:ext>
            </a:extLst>
          </p:cNvPr>
          <p:cNvPicPr>
            <a:picLocks noChangeAspect="1"/>
          </p:cNvPicPr>
          <p:nvPr/>
        </p:nvPicPr>
        <p:blipFill>
          <a:blip r:embed="rId3"/>
          <a:stretch>
            <a:fillRect/>
          </a:stretch>
        </p:blipFill>
        <p:spPr>
          <a:xfrm>
            <a:off x="1697624" y="5747669"/>
            <a:ext cx="1655177" cy="728432"/>
          </a:xfrm>
          <a:prstGeom prst="rect">
            <a:avLst/>
          </a:prstGeom>
        </p:spPr>
      </p:pic>
      <p:pic>
        <p:nvPicPr>
          <p:cNvPr id="2050" name="x__x0000_i1082" descr="Office of the State Fire Marshal">
            <a:extLst>
              <a:ext uri="{FF2B5EF4-FFF2-40B4-BE49-F238E27FC236}">
                <a16:creationId xmlns:a16="http://schemas.microsoft.com/office/drawing/2014/main" id="{D62D544F-0B17-7B50-6819-69717955C2F2}"/>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link="rId5"/>
              </a:ext>
            </a:extLst>
          </a:blip>
          <a:srcRect/>
          <a:stretch>
            <a:fillRect/>
          </a:stretch>
        </p:blipFill>
        <p:spPr bwMode="auto">
          <a:xfrm>
            <a:off x="8382000" y="2209800"/>
            <a:ext cx="3339275" cy="303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19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Self-Certification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7010400" cy="4237230"/>
          </a:xfrm>
        </p:spPr>
        <p:txBody>
          <a:bodyPr>
            <a:normAutofit/>
          </a:bodyPr>
          <a:lstStyle/>
          <a:p>
            <a:r>
              <a:rPr lang="en-US" dirty="0"/>
              <a:t>The owner/operator of a qualified facility must certify that the SPCC Plan:</a:t>
            </a:r>
          </a:p>
          <a:p>
            <a:pPr lvl="1"/>
            <a:r>
              <a:rPr lang="en-US" dirty="0"/>
              <a:t>Has been prepared per the regulations and follows best industry practices and standards </a:t>
            </a:r>
          </a:p>
          <a:p>
            <a:pPr lvl="1"/>
            <a:r>
              <a:rPr lang="en-US" dirty="0"/>
              <a:t>Is approved by management and commits the resources to execute it</a:t>
            </a:r>
          </a:p>
          <a:p>
            <a:pPr lvl="1"/>
            <a:r>
              <a:rPr lang="en-US" dirty="0"/>
              <a:t>Will be implemented</a:t>
            </a: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4" name="Picture 3" descr="Text, letter&#10;&#10;Description automatically generated">
            <a:extLst>
              <a:ext uri="{FF2B5EF4-FFF2-40B4-BE49-F238E27FC236}">
                <a16:creationId xmlns:a16="http://schemas.microsoft.com/office/drawing/2014/main" id="{EB755363-7EFA-2A36-F3A1-92EAE28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2666343"/>
            <a:ext cx="3544286" cy="2362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6080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Waters of the State</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7239000" cy="4343400"/>
          </a:xfrm>
        </p:spPr>
        <p:txBody>
          <a:bodyPr>
            <a:normAutofit/>
          </a:bodyPr>
          <a:lstStyle/>
          <a:p>
            <a:r>
              <a:rPr lang="en-US" noProof="0" dirty="0"/>
              <a:t>California defines “Waters of the State” as:</a:t>
            </a:r>
          </a:p>
          <a:p>
            <a:pPr lvl="1"/>
            <a:r>
              <a:rPr lang="en-US" noProof="0" dirty="0"/>
              <a:t>“any surface water or groundwater, including saline waters, within the boundaries of the state”</a:t>
            </a:r>
          </a:p>
          <a:p>
            <a:r>
              <a:rPr lang="en-US" noProof="0" dirty="0"/>
              <a:t>The term includes:</a:t>
            </a:r>
          </a:p>
          <a:p>
            <a:pPr lvl="1"/>
            <a:r>
              <a:rPr lang="en-US" noProof="0" dirty="0"/>
              <a:t> All waters within the State boundaries</a:t>
            </a:r>
          </a:p>
          <a:p>
            <a:pPr lvl="1"/>
            <a:r>
              <a:rPr lang="en-US" noProof="0" dirty="0"/>
              <a:t>The territorial sea (3 nautical miles from coast)</a:t>
            </a:r>
          </a:p>
          <a:p>
            <a:endParaRPr lang="en-US" noProof="0" dirty="0"/>
          </a:p>
          <a:p>
            <a:endParaRPr lang="en-US" noProof="0" dirty="0"/>
          </a:p>
        </p:txBody>
      </p:sp>
      <p:sp>
        <p:nvSpPr>
          <p:cNvPr id="4" name="Content Placeholder 3">
            <a:extLst>
              <a:ext uri="{FF2B5EF4-FFF2-40B4-BE49-F238E27FC236}">
                <a16:creationId xmlns:a16="http://schemas.microsoft.com/office/drawing/2014/main" id="{2366CED4-7305-0E28-16CD-51B6414C148C}"/>
              </a:ext>
            </a:extLst>
          </p:cNvPr>
          <p:cNvSpPr txBox="1">
            <a:spLocks/>
          </p:cNvSpPr>
          <p:nvPr/>
        </p:nvSpPr>
        <p:spPr>
          <a:xfrm>
            <a:off x="1066800" y="6096000"/>
            <a:ext cx="4572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[CA Water Code, §13050(e)]</a:t>
            </a:r>
          </a:p>
        </p:txBody>
      </p:sp>
      <p:pic>
        <p:nvPicPr>
          <p:cNvPr id="5" name="Picture 4" descr="A person riding on top of a rock&#10;&#10;Description automatically generated">
            <a:extLst>
              <a:ext uri="{FF2B5EF4-FFF2-40B4-BE49-F238E27FC236}">
                <a16:creationId xmlns:a16="http://schemas.microsoft.com/office/drawing/2014/main" id="{F1847B68-F15D-4474-2277-857726B7B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2346626"/>
            <a:ext cx="2205165" cy="33077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11037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Self-Certification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dirty="0"/>
              <a:t>The owner/operator of a qualified facility must certify that the SPCC Plan:</a:t>
            </a:r>
          </a:p>
          <a:p>
            <a:pPr lvl="1"/>
            <a:r>
              <a:rPr lang="en-US" dirty="0"/>
              <a:t>Includes discharge notification information</a:t>
            </a:r>
          </a:p>
          <a:p>
            <a:pPr lvl="1"/>
            <a:r>
              <a:rPr lang="en-US" dirty="0"/>
              <a:t>Will be reviewed and amended at least </a:t>
            </a:r>
            <a:r>
              <a:rPr lang="en-US" b="1" i="1" dirty="0"/>
              <a:t>once every five years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Text, letter&#10;&#10;Description automatically generated">
            <a:extLst>
              <a:ext uri="{FF2B5EF4-FFF2-40B4-BE49-F238E27FC236}">
                <a16:creationId xmlns:a16="http://schemas.microsoft.com/office/drawing/2014/main" id="{54A639B9-DBA6-3C79-FF67-6084C3168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839" y="3947415"/>
            <a:ext cx="3544286" cy="2362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1941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Discharges of Oil</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781800" cy="4883921"/>
          </a:xfrm>
        </p:spPr>
        <p:txBody>
          <a:bodyPr>
            <a:normAutofit/>
          </a:bodyPr>
          <a:lstStyle/>
          <a:p>
            <a:r>
              <a:rPr lang="en-US" noProof="0" dirty="0"/>
              <a:t>The Clean Water Act (CWA) prohibits discharges of oil into or upon navigable waters of the US in amounts that could cause harm to human health or the environment</a:t>
            </a:r>
          </a:p>
          <a:p>
            <a:pPr lvl="1"/>
            <a:r>
              <a:rPr lang="en-US" noProof="0" dirty="0"/>
              <a:t>Navigable waters include large water bodies as well as tributaries, lakes, </a:t>
            </a:r>
            <a:br>
              <a:rPr lang="en-US" noProof="0" dirty="0"/>
            </a:br>
            <a:r>
              <a:rPr lang="en-US" noProof="0" dirty="0"/>
              <a:t>ponds, etc. </a:t>
            </a:r>
          </a:p>
          <a:p>
            <a:r>
              <a:rPr lang="en-US" noProof="0" dirty="0"/>
              <a:t>The CWA requires reporting of oil discharges to navigable waters by the responsible person</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7" name="Picture 6" descr="Text, letter&#10;&#10;Description automatically generated">
            <a:extLst>
              <a:ext uri="{FF2B5EF4-FFF2-40B4-BE49-F238E27FC236}">
                <a16:creationId xmlns:a16="http://schemas.microsoft.com/office/drawing/2014/main" id="{15B23FB2-E25E-E599-B723-84D9A52BD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190" y="2819400"/>
            <a:ext cx="3429001" cy="228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63853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86800" cy="997721"/>
          </a:xfrm>
        </p:spPr>
        <p:txBody>
          <a:bodyPr>
            <a:normAutofit/>
          </a:bodyPr>
          <a:lstStyle/>
          <a:p>
            <a:r>
              <a:rPr lang="en-US" dirty="0"/>
              <a:t>Oil Discharges That “May Be Harmful”</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7848600" cy="4237230"/>
          </a:xfrm>
        </p:spPr>
        <p:txBody>
          <a:bodyPr>
            <a:normAutofit/>
          </a:bodyPr>
          <a:lstStyle/>
          <a:p>
            <a:r>
              <a:rPr lang="en-US" noProof="0" dirty="0"/>
              <a:t>The rules implementing the oil discharge portion of the Clean Water Act are found at 40 CFR 110</a:t>
            </a:r>
          </a:p>
          <a:p>
            <a:pPr lvl="1"/>
            <a:r>
              <a:rPr lang="en-US" noProof="0" dirty="0"/>
              <a:t>The EPA describes discharges of oil in quantities that “may be harmful” as those that:</a:t>
            </a:r>
          </a:p>
          <a:p>
            <a:pPr lvl="2"/>
            <a:r>
              <a:rPr lang="en-US" noProof="0" dirty="0"/>
              <a:t>Violate water quality standards established by the State or Federal EPA</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110.3]</a:t>
            </a:r>
            <a:endParaRPr lang="en-US" sz="1800" dirty="0"/>
          </a:p>
        </p:txBody>
      </p:sp>
      <p:pic>
        <p:nvPicPr>
          <p:cNvPr id="6" name="Picture 5">
            <a:extLst>
              <a:ext uri="{FF2B5EF4-FFF2-40B4-BE49-F238E27FC236}">
                <a16:creationId xmlns:a16="http://schemas.microsoft.com/office/drawing/2014/main" id="{F571E17E-51C6-C177-E86D-49D41662E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84" t="17778" r="14473" b="9630"/>
          <a:stretch/>
        </p:blipFill>
        <p:spPr>
          <a:xfrm>
            <a:off x="9753577" y="3350490"/>
            <a:ext cx="1828852" cy="2715540"/>
          </a:xfrm>
          <a:prstGeom prst="rect">
            <a:avLst/>
          </a:prstGeom>
        </p:spPr>
      </p:pic>
      <p:pic>
        <p:nvPicPr>
          <p:cNvPr id="9" name="Picture 8" descr="Logo&#10;&#10;Description automatically generated">
            <a:extLst>
              <a:ext uri="{FF2B5EF4-FFF2-40B4-BE49-F238E27FC236}">
                <a16:creationId xmlns:a16="http://schemas.microsoft.com/office/drawing/2014/main" id="{FE7FA1D4-5FD9-BE93-F77C-DBFB353E9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404203"/>
            <a:ext cx="1947223" cy="1902149"/>
          </a:xfrm>
          <a:prstGeom prst="rect">
            <a:avLst/>
          </a:prstGeom>
        </p:spPr>
      </p:pic>
    </p:spTree>
    <p:extLst>
      <p:ext uri="{BB962C8B-B14F-4D97-AF65-F5344CB8AC3E}">
        <p14:creationId xmlns:p14="http://schemas.microsoft.com/office/powerpoint/2010/main" val="953108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86800" cy="997721"/>
          </a:xfrm>
        </p:spPr>
        <p:txBody>
          <a:bodyPr>
            <a:normAutofit/>
          </a:bodyPr>
          <a:lstStyle/>
          <a:p>
            <a:r>
              <a:rPr lang="en-US" dirty="0"/>
              <a:t>Oil Discharges That “May Be Harmful”</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The EPA describes discharges of oil in quantities that “may be harmful” as those that: </a:t>
            </a:r>
          </a:p>
          <a:p>
            <a:pPr lvl="1"/>
            <a:r>
              <a:rPr lang="en-US" noProof="0" dirty="0"/>
              <a:t>Cause a film or sheen on the surface of the water or discoloration; or</a:t>
            </a:r>
          </a:p>
          <a:p>
            <a:pPr lvl="1"/>
            <a:r>
              <a:rPr lang="en-US" noProof="0" dirty="0"/>
              <a:t>Cause a sludge or emulsion to be deposited beneath the surface of the water or on the shorelines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110.3]</a:t>
            </a:r>
            <a:endParaRPr lang="en-US" sz="1800" dirty="0"/>
          </a:p>
        </p:txBody>
      </p:sp>
      <p:pic>
        <p:nvPicPr>
          <p:cNvPr id="5" name="Picture 4">
            <a:extLst>
              <a:ext uri="{FF2B5EF4-FFF2-40B4-BE49-F238E27FC236}">
                <a16:creationId xmlns:a16="http://schemas.microsoft.com/office/drawing/2014/main" id="{1AD06D0D-B40B-8907-5145-D526CF53E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4080093"/>
            <a:ext cx="3352800" cy="22262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61022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Oil Discharge Notification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7"/>
            <a:ext cx="7095401" cy="5172655"/>
          </a:xfrm>
        </p:spPr>
        <p:txBody>
          <a:bodyPr>
            <a:normAutofit/>
          </a:bodyPr>
          <a:lstStyle/>
          <a:p>
            <a:r>
              <a:rPr lang="en-US" noProof="0" dirty="0"/>
              <a:t>If a discharge occurs, immediately notify the National Response Center (NRC)</a:t>
            </a:r>
          </a:p>
          <a:p>
            <a:r>
              <a:rPr lang="en-US" noProof="0" dirty="0"/>
              <a:t>Options for providing notification include: </a:t>
            </a:r>
          </a:p>
          <a:p>
            <a:pPr lvl="1"/>
            <a:r>
              <a:rPr lang="en-US" noProof="0" dirty="0"/>
              <a:t>Call the NRC at 1-800-424-8802 or 1-202-426-2675 </a:t>
            </a:r>
            <a:r>
              <a:rPr lang="en-US" i="1" noProof="0" dirty="0"/>
              <a:t>(Washington, DC area only)</a:t>
            </a:r>
          </a:p>
          <a:p>
            <a:pPr lvl="1"/>
            <a:r>
              <a:rPr lang="en-US" noProof="0" dirty="0"/>
              <a:t>Call one of the Coast Guard district offices</a:t>
            </a:r>
          </a:p>
          <a:p>
            <a:pPr lvl="1"/>
            <a:r>
              <a:rPr lang="en-US" noProof="0" dirty="0"/>
              <a:t>Contact the nearest EPA regional office</a:t>
            </a:r>
          </a:p>
          <a:p>
            <a:pPr marL="0"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110.6]</a:t>
            </a:r>
            <a:endParaRPr lang="en-US" sz="1800" dirty="0"/>
          </a:p>
        </p:txBody>
      </p:sp>
      <p:pic>
        <p:nvPicPr>
          <p:cNvPr id="9" name="Picture 8" descr="A picture containing accessory">
            <a:extLst>
              <a:ext uri="{FF2B5EF4-FFF2-40B4-BE49-F238E27FC236}">
                <a16:creationId xmlns:a16="http://schemas.microsoft.com/office/drawing/2014/main" id="{B085635A-2464-8C19-53E7-9379CB6A8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371600"/>
            <a:ext cx="1930400" cy="2895600"/>
          </a:xfrm>
          <a:prstGeom prst="rect">
            <a:avLst/>
          </a:prstGeom>
        </p:spPr>
      </p:pic>
      <p:pic>
        <p:nvPicPr>
          <p:cNvPr id="10" name="Picture 9">
            <a:extLst>
              <a:ext uri="{FF2B5EF4-FFF2-40B4-BE49-F238E27FC236}">
                <a16:creationId xmlns:a16="http://schemas.microsoft.com/office/drawing/2014/main" id="{391F3BCF-340B-EEA4-3B1A-A85F3AFF998B}"/>
              </a:ext>
            </a:extLst>
          </p:cNvPr>
          <p:cNvPicPr>
            <a:picLocks noChangeAspect="1"/>
          </p:cNvPicPr>
          <p:nvPr/>
        </p:nvPicPr>
        <p:blipFill>
          <a:blip r:embed="rId4"/>
          <a:stretch>
            <a:fillRect/>
          </a:stretch>
        </p:blipFill>
        <p:spPr>
          <a:xfrm>
            <a:off x="4286250" y="5203766"/>
            <a:ext cx="6553200" cy="8622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10517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Reporting Oil Spills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6705600" cy="4706152"/>
          </a:xfrm>
        </p:spPr>
        <p:txBody>
          <a:bodyPr>
            <a:normAutofit/>
          </a:bodyPr>
          <a:lstStyle/>
          <a:p>
            <a:r>
              <a:rPr lang="en-US" noProof="0" dirty="0"/>
              <a:t>People in charge of vessels or facilities must notify the NRC immediately upon knowledge of the discharge</a:t>
            </a:r>
          </a:p>
          <a:p>
            <a:pPr lvl="1"/>
            <a:r>
              <a:rPr lang="en-US" noProof="0" dirty="0"/>
              <a:t>NRC relays information to the EPA or US Coast Guard, depending on the location of the incident</a:t>
            </a:r>
          </a:p>
          <a:p>
            <a:r>
              <a:rPr lang="en-US" noProof="0" dirty="0"/>
              <a:t>On-scene coordinators evaluate the situation and decide if emergency response is required</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110.6]</a:t>
            </a:r>
            <a:endParaRPr lang="en-US" sz="1800" dirty="0"/>
          </a:p>
        </p:txBody>
      </p:sp>
      <p:pic>
        <p:nvPicPr>
          <p:cNvPr id="7" name="Picture 6" descr="A picture containing outdoor, water, sky, boat&#10;&#10;Description automatically generated">
            <a:extLst>
              <a:ext uri="{FF2B5EF4-FFF2-40B4-BE49-F238E27FC236}">
                <a16:creationId xmlns:a16="http://schemas.microsoft.com/office/drawing/2014/main" id="{FFC6A714-333E-8EB8-8929-D5F7A8F0D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8887" y="2819400"/>
            <a:ext cx="3435607" cy="228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7265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839200" cy="997721"/>
          </a:xfrm>
        </p:spPr>
        <p:txBody>
          <a:bodyPr>
            <a:normAutofit/>
          </a:bodyPr>
          <a:lstStyle/>
          <a:p>
            <a:r>
              <a:rPr lang="en-US" dirty="0"/>
              <a:t>Oil Discharge Notification Exclusions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Discharges of oil that are </a:t>
            </a:r>
            <a:r>
              <a:rPr lang="en-US" i="1" noProof="0" dirty="0"/>
              <a:t>not determined to be harmful </a:t>
            </a:r>
            <a:r>
              <a:rPr lang="en-US" noProof="0" dirty="0"/>
              <a:t>are excluded from the normal notification requirements and include discharges: </a:t>
            </a:r>
          </a:p>
          <a:p>
            <a:pPr lvl="1"/>
            <a:r>
              <a:rPr lang="en-US" noProof="0" dirty="0"/>
              <a:t>From properly functioning vessel engines</a:t>
            </a:r>
          </a:p>
          <a:p>
            <a:pPr lvl="1"/>
            <a:r>
              <a:rPr lang="en-US" noProof="0" dirty="0"/>
              <a:t>Allowed under MARPOL 73/78, Annex I</a:t>
            </a:r>
          </a:p>
          <a:p>
            <a:pPr lvl="1"/>
            <a:r>
              <a:rPr lang="en-US" noProof="0" dirty="0"/>
              <a:t>Permitted for research, demonstrations, or studies </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066800" y="6077752"/>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524000" y="6089475"/>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110.5]</a:t>
            </a:r>
            <a:endParaRPr lang="en-US" sz="1800" dirty="0"/>
          </a:p>
        </p:txBody>
      </p:sp>
      <p:pic>
        <p:nvPicPr>
          <p:cNvPr id="6" name="Picture 5">
            <a:extLst>
              <a:ext uri="{FF2B5EF4-FFF2-40B4-BE49-F238E27FC236}">
                <a16:creationId xmlns:a16="http://schemas.microsoft.com/office/drawing/2014/main" id="{598C9C7E-8157-3313-F304-D02E270AB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343400"/>
            <a:ext cx="4306846" cy="18997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77257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Reporting Requirements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799"/>
            <a:ext cx="9099891" cy="3121979"/>
          </a:xfrm>
        </p:spPr>
        <p:txBody>
          <a:bodyPr>
            <a:normAutofit/>
          </a:bodyPr>
          <a:lstStyle/>
          <a:p>
            <a:r>
              <a:rPr lang="en-US" noProof="0" dirty="0"/>
              <a:t>Facilities subject to the SPCC Rule must report certain discharges to the EPA Regional Administrator within </a:t>
            </a:r>
            <a:r>
              <a:rPr lang="en-US" b="1" i="1" noProof="0" dirty="0"/>
              <a:t>60 days</a:t>
            </a:r>
          </a:p>
          <a:p>
            <a:r>
              <a:rPr lang="en-US" noProof="0" dirty="0"/>
              <a:t>Report oil discharge(s) to navigable waters or adjoining shorelines of: </a:t>
            </a:r>
          </a:p>
          <a:p>
            <a:pPr lvl="1"/>
            <a:r>
              <a:rPr lang="en-US" noProof="0" dirty="0"/>
              <a:t>More than 1,000 gallons (single event)</a:t>
            </a:r>
          </a:p>
          <a:p>
            <a:pPr lvl="1"/>
            <a:r>
              <a:rPr lang="en-US" noProof="0" dirty="0"/>
              <a:t>More than 42 gallons (in each of two events within a </a:t>
            </a:r>
            <a:br>
              <a:rPr lang="en-US" noProof="0" dirty="0"/>
            </a:br>
            <a:r>
              <a:rPr lang="en-US" noProof="0" dirty="0"/>
              <a:t>12-month period)</a:t>
            </a:r>
          </a:p>
          <a:p>
            <a:endParaRPr lang="en-US" noProof="0" dirty="0"/>
          </a:p>
        </p:txBody>
      </p:sp>
      <p:sp>
        <p:nvSpPr>
          <p:cNvPr id="5" name="Content Placeholder 4">
            <a:extLst>
              <a:ext uri="{FF2B5EF4-FFF2-40B4-BE49-F238E27FC236}">
                <a16:creationId xmlns:a16="http://schemas.microsoft.com/office/drawing/2014/main" id="{2674D117-3C95-95B8-8F1D-D79558B4FFCF}"/>
              </a:ext>
            </a:extLst>
          </p:cNvPr>
          <p:cNvSpPr>
            <a:spLocks noGrp="1"/>
          </p:cNvSpPr>
          <p:nvPr>
            <p:ph idx="11"/>
          </p:nvPr>
        </p:nvSpPr>
        <p:spPr>
          <a:xfrm>
            <a:off x="1519787" y="4981551"/>
            <a:ext cx="5643013" cy="841442"/>
          </a:xfrm>
        </p:spPr>
        <p:txBody>
          <a:bodyPr>
            <a:normAutofit/>
          </a:bodyPr>
          <a:lstStyle/>
          <a:p>
            <a:r>
              <a:rPr lang="en-US" dirty="0"/>
              <a:t>Also, send the report to the agency of the state in which the facility is located</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112.4]</a:t>
            </a:r>
            <a:endParaRPr lang="en-US" sz="1800" dirty="0"/>
          </a:p>
        </p:txBody>
      </p:sp>
      <p:pic>
        <p:nvPicPr>
          <p:cNvPr id="7" name="Picture 6" descr="Logo&#10;&#10;Description automatically generated">
            <a:extLst>
              <a:ext uri="{FF2B5EF4-FFF2-40B4-BE49-F238E27FC236}">
                <a16:creationId xmlns:a16="http://schemas.microsoft.com/office/drawing/2014/main" id="{D6F5EECC-1788-29A1-21F6-73926D05F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691" y="2704901"/>
            <a:ext cx="1343326" cy="1629608"/>
          </a:xfrm>
          <a:prstGeom prst="rect">
            <a:avLst/>
          </a:prstGeom>
        </p:spPr>
      </p:pic>
      <p:pic>
        <p:nvPicPr>
          <p:cNvPr id="11" name="Picture 10" descr="A blue and white logo&#10;&#10;Description automatically generated">
            <a:extLst>
              <a:ext uri="{FF2B5EF4-FFF2-40B4-BE49-F238E27FC236}">
                <a16:creationId xmlns:a16="http://schemas.microsoft.com/office/drawing/2014/main" id="{318F75AA-D5BB-D406-0430-C3D694641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2876" y="5347847"/>
            <a:ext cx="2905125" cy="1048241"/>
          </a:xfrm>
          <a:prstGeom prst="rect">
            <a:avLst/>
          </a:prstGeom>
        </p:spPr>
      </p:pic>
    </p:spTree>
    <p:extLst>
      <p:ext uri="{BB962C8B-B14F-4D97-AF65-F5344CB8AC3E}">
        <p14:creationId xmlns:p14="http://schemas.microsoft.com/office/powerpoint/2010/main" val="3257109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B9D4-279F-53C7-0129-46C6E6CD8760}"/>
              </a:ext>
            </a:extLst>
          </p:cNvPr>
          <p:cNvSpPr>
            <a:spLocks noGrp="1"/>
          </p:cNvSpPr>
          <p:nvPr>
            <p:ph type="title"/>
          </p:nvPr>
        </p:nvSpPr>
        <p:spPr>
          <a:xfrm>
            <a:off x="1524000" y="145280"/>
            <a:ext cx="8642691" cy="997721"/>
          </a:xfrm>
        </p:spPr>
        <p:txBody>
          <a:bodyPr/>
          <a:lstStyle/>
          <a:p>
            <a:r>
              <a:rPr lang="en-US" dirty="0"/>
              <a:t>Oil Discharge Notification</a:t>
            </a:r>
          </a:p>
        </p:txBody>
      </p:sp>
      <p:sp>
        <p:nvSpPr>
          <p:cNvPr id="3" name="Content Placeholder 2">
            <a:extLst>
              <a:ext uri="{FF2B5EF4-FFF2-40B4-BE49-F238E27FC236}">
                <a16:creationId xmlns:a16="http://schemas.microsoft.com/office/drawing/2014/main" id="{AA30DBD1-1C88-06B6-E225-0765A433B3D9}"/>
              </a:ext>
            </a:extLst>
          </p:cNvPr>
          <p:cNvSpPr>
            <a:spLocks noGrp="1"/>
          </p:cNvSpPr>
          <p:nvPr>
            <p:ph idx="1"/>
          </p:nvPr>
        </p:nvSpPr>
        <p:spPr>
          <a:xfrm>
            <a:off x="1066799" y="1870496"/>
            <a:ext cx="10140427" cy="3082504"/>
          </a:xfrm>
        </p:spPr>
        <p:txBody>
          <a:bodyPr/>
          <a:lstStyle/>
          <a:p>
            <a:r>
              <a:rPr lang="en-US" dirty="0"/>
              <a:t>Any discharge or threatened discharge of oil into “State Waters” must be reported to Cal OES</a:t>
            </a:r>
          </a:p>
        </p:txBody>
      </p:sp>
      <p:sp>
        <p:nvSpPr>
          <p:cNvPr id="5" name="Content Placeholder 4">
            <a:extLst>
              <a:ext uri="{FF2B5EF4-FFF2-40B4-BE49-F238E27FC236}">
                <a16:creationId xmlns:a16="http://schemas.microsoft.com/office/drawing/2014/main" id="{236E1A48-E21C-E2D8-CAB6-8312D0E16970}"/>
              </a:ext>
            </a:extLst>
          </p:cNvPr>
          <p:cNvSpPr>
            <a:spLocks noGrp="1"/>
          </p:cNvSpPr>
          <p:nvPr>
            <p:ph idx="11"/>
          </p:nvPr>
        </p:nvSpPr>
        <p:spPr>
          <a:xfrm>
            <a:off x="2230172" y="4987504"/>
            <a:ext cx="7699248" cy="1184696"/>
          </a:xfrm>
        </p:spPr>
        <p:txBody>
          <a:bodyPr>
            <a:normAutofit lnSpcReduction="10000"/>
          </a:bodyPr>
          <a:lstStyle/>
          <a:p>
            <a:r>
              <a:rPr lang="en-US" dirty="0"/>
              <a:t>Discharges under 42 gallons that do not threaten to cause harm to the public health and safety, the environment, or property do not need to be reported.</a:t>
            </a:r>
          </a:p>
          <a:p>
            <a:endParaRPr lang="en-US" dirty="0"/>
          </a:p>
        </p:txBody>
      </p:sp>
      <p:pic>
        <p:nvPicPr>
          <p:cNvPr id="1026" name="Picture 2" descr="California Governor's Office of Emergency Services Logo">
            <a:extLst>
              <a:ext uri="{FF2B5EF4-FFF2-40B4-BE49-F238E27FC236}">
                <a16:creationId xmlns:a16="http://schemas.microsoft.com/office/drawing/2014/main" id="{FC40D13F-E99D-F9B4-6D8F-62A2C0CA6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14700"/>
            <a:ext cx="5715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Oil Discharge Report Elements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286289" cy="4518656"/>
          </a:xfrm>
        </p:spPr>
        <p:txBody>
          <a:bodyPr>
            <a:normAutofit/>
          </a:bodyPr>
          <a:lstStyle/>
          <a:p>
            <a:r>
              <a:rPr lang="en-US" noProof="0" dirty="0"/>
              <a:t>When reporting oil discharges, include: </a:t>
            </a:r>
          </a:p>
          <a:p>
            <a:pPr lvl="1"/>
            <a:r>
              <a:rPr lang="en-US" noProof="0" dirty="0"/>
              <a:t>Names, location, and phone numbers</a:t>
            </a:r>
          </a:p>
          <a:p>
            <a:pPr lvl="1"/>
            <a:r>
              <a:rPr lang="en-US" noProof="0" dirty="0"/>
              <a:t>Maximum capacity and normal throughput</a:t>
            </a:r>
          </a:p>
          <a:p>
            <a:pPr lvl="1"/>
            <a:r>
              <a:rPr lang="en-US" noProof="0" dirty="0"/>
              <a:t>Discharge cause and failure analysis </a:t>
            </a:r>
          </a:p>
          <a:p>
            <a:pPr lvl="1"/>
            <a:r>
              <a:rPr lang="en-US" noProof="0" dirty="0"/>
              <a:t>Preventive measures </a:t>
            </a:r>
          </a:p>
          <a:p>
            <a:pPr lvl="1"/>
            <a:r>
              <a:rPr lang="en-US" noProof="0" dirty="0"/>
              <a:t>Other information as required</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112.4(a)]</a:t>
            </a:r>
            <a:endParaRPr lang="en-US" sz="1800" dirty="0"/>
          </a:p>
        </p:txBody>
      </p:sp>
      <p:pic>
        <p:nvPicPr>
          <p:cNvPr id="9" name="Picture 8" descr="A picture containing transport, wheel&#10;&#10;Description automatically generated">
            <a:extLst>
              <a:ext uri="{FF2B5EF4-FFF2-40B4-BE49-F238E27FC236}">
                <a16:creationId xmlns:a16="http://schemas.microsoft.com/office/drawing/2014/main" id="{1191D0C2-CF51-C9F4-AB71-76966E1B3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1646694"/>
            <a:ext cx="3041866" cy="2057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descr="A picture containing person, outdoor, rain&#10;&#10;Description automatically generated">
            <a:extLst>
              <a:ext uri="{FF2B5EF4-FFF2-40B4-BE49-F238E27FC236}">
                <a16:creationId xmlns:a16="http://schemas.microsoft.com/office/drawing/2014/main" id="{6B94C727-2973-3960-084E-E9D3C32E9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2622" y="4101161"/>
            <a:ext cx="3041866" cy="2028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58568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305800" cy="997721"/>
          </a:xfrm>
        </p:spPr>
        <p:txBody>
          <a:bodyPr>
            <a:normAutofit/>
          </a:bodyPr>
          <a:lstStyle/>
          <a:p>
            <a:r>
              <a:rPr lang="en-US" b="1" dirty="0"/>
              <a:t>Aboveground Petroleum Storage Act (APSA)</a:t>
            </a:r>
            <a:endParaRPr lang="en-US" b="0" noProof="0" dirty="0"/>
          </a:p>
        </p:txBody>
      </p:sp>
      <p:sp>
        <p:nvSpPr>
          <p:cNvPr id="3" name="Content Placeholder 2">
            <a:extLst>
              <a:ext uri="{FF2B5EF4-FFF2-40B4-BE49-F238E27FC236}">
                <a16:creationId xmlns:a16="http://schemas.microsoft.com/office/drawing/2014/main" id="{F55F53C9-61B0-8920-216E-45BF29C9265F}"/>
              </a:ext>
            </a:extLst>
          </p:cNvPr>
          <p:cNvSpPr>
            <a:spLocks noGrp="1"/>
          </p:cNvSpPr>
          <p:nvPr>
            <p:ph idx="1"/>
          </p:nvPr>
        </p:nvSpPr>
        <p:spPr>
          <a:xfrm>
            <a:off x="1066800" y="1828800"/>
            <a:ext cx="6553201" cy="4237230"/>
          </a:xfrm>
        </p:spPr>
        <p:txBody>
          <a:bodyPr/>
          <a:lstStyle/>
          <a:p>
            <a:r>
              <a:rPr lang="en-US" dirty="0"/>
              <a:t>Any tank facility that:</a:t>
            </a:r>
          </a:p>
          <a:p>
            <a:pPr lvl="1"/>
            <a:r>
              <a:rPr lang="en-US" dirty="0"/>
              <a:t>Is subject to 40 CFR 112; or</a:t>
            </a:r>
          </a:p>
          <a:p>
            <a:pPr lvl="1"/>
            <a:r>
              <a:rPr lang="en-US" dirty="0"/>
              <a:t>Has a storage capacity of ≥ 1,320 gallons of petroleum must:</a:t>
            </a:r>
          </a:p>
          <a:p>
            <a:pPr lvl="2"/>
            <a:r>
              <a:rPr lang="en-US" dirty="0"/>
              <a:t>Prepare and implement an SPCC Plan </a:t>
            </a:r>
          </a:p>
          <a:p>
            <a:pPr lvl="2"/>
            <a:r>
              <a:rPr lang="en-US" dirty="0"/>
              <a:t>Conduct periodic inspections to assure compliance</a:t>
            </a:r>
          </a:p>
          <a:p>
            <a:endParaRPr lang="en-US" dirty="0"/>
          </a:p>
        </p:txBody>
      </p:sp>
      <p:sp>
        <p:nvSpPr>
          <p:cNvPr id="4" name="Content Placeholder 3">
            <a:extLst>
              <a:ext uri="{FF2B5EF4-FFF2-40B4-BE49-F238E27FC236}">
                <a16:creationId xmlns:a16="http://schemas.microsoft.com/office/drawing/2014/main" id="{5DBAD671-9EE1-B20B-AC0A-05B65FE4A692}"/>
              </a:ext>
            </a:extLst>
          </p:cNvPr>
          <p:cNvSpPr txBox="1">
            <a:spLocks/>
          </p:cNvSpPr>
          <p:nvPr/>
        </p:nvSpPr>
        <p:spPr>
          <a:xfrm>
            <a:off x="1066800" y="6096000"/>
            <a:ext cx="55626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[Health and Safety Code, Div. 20, Chap 6.67]</a:t>
            </a:r>
          </a:p>
        </p:txBody>
      </p:sp>
      <p:pic>
        <p:nvPicPr>
          <p:cNvPr id="8" name="Picture 7" descr="A picture containing sky, outdoor, ground, plane&#10;&#10;Description automatically generated">
            <a:extLst>
              <a:ext uri="{FF2B5EF4-FFF2-40B4-BE49-F238E27FC236}">
                <a16:creationId xmlns:a16="http://schemas.microsoft.com/office/drawing/2014/main" id="{CD7F05AC-8799-C7E7-0A85-EE8C48DB8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2660048"/>
            <a:ext cx="3429000" cy="228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74732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Oil Discharge Report Elements</a:t>
            </a:r>
            <a:br>
              <a:rPr lang="en-US" dirty="0"/>
            </a:br>
            <a:r>
              <a:rPr lang="en-US" sz="2400" b="0" dirty="0"/>
              <a:t>Facility Details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941564" y="1828800"/>
            <a:ext cx="6754636" cy="4237230"/>
          </a:xfrm>
        </p:spPr>
        <p:txBody>
          <a:bodyPr>
            <a:normAutofit/>
          </a:bodyPr>
          <a:lstStyle/>
          <a:p>
            <a:r>
              <a:rPr lang="en-US" noProof="0" dirty="0"/>
              <a:t>Provide an adequate facility description, including:</a:t>
            </a:r>
          </a:p>
          <a:p>
            <a:pPr lvl="1"/>
            <a:r>
              <a:rPr lang="en-US" noProof="0" dirty="0"/>
              <a:t>Specific discharge location</a:t>
            </a:r>
          </a:p>
          <a:p>
            <a:pPr lvl="1"/>
            <a:r>
              <a:rPr lang="en-US" noProof="0" dirty="0"/>
              <a:t>Facility layout map(s)</a:t>
            </a:r>
          </a:p>
          <a:p>
            <a:pPr lvl="1"/>
            <a:r>
              <a:rPr lang="en-US" noProof="0" dirty="0"/>
              <a:t>Flow diagrams</a:t>
            </a:r>
          </a:p>
          <a:p>
            <a:pPr lvl="1"/>
            <a:r>
              <a:rPr lang="en-US" noProof="0" dirty="0"/>
              <a:t>Topographical maps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112.4(a)]</a:t>
            </a:r>
            <a:endParaRPr lang="en-US" sz="1800" dirty="0"/>
          </a:p>
        </p:txBody>
      </p:sp>
      <p:pic>
        <p:nvPicPr>
          <p:cNvPr id="6" name="Picture 5" descr="A picture containing outdoor, tree, water, ground&#10;&#10;Description automatically generated">
            <a:extLst>
              <a:ext uri="{FF2B5EF4-FFF2-40B4-BE49-F238E27FC236}">
                <a16:creationId xmlns:a16="http://schemas.microsoft.com/office/drawing/2014/main" id="{78B7C667-5990-868A-1D1F-C762080F2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2438400"/>
            <a:ext cx="2286000" cy="3429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78205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43000" y="1827616"/>
            <a:ext cx="10060164" cy="4238414"/>
          </a:xfrm>
        </p:spPr>
        <p:txBody>
          <a:bodyPr>
            <a:normAutofit/>
          </a:bodyPr>
          <a:lstStyle/>
          <a:p>
            <a:r>
              <a:rPr lang="en-US" noProof="0" dirty="0"/>
              <a:t>Include discharge details on the report, such as:</a:t>
            </a:r>
          </a:p>
          <a:p>
            <a:pPr lvl="1"/>
            <a:r>
              <a:rPr lang="en-US" noProof="0" dirty="0"/>
              <a:t>Date and time</a:t>
            </a:r>
          </a:p>
          <a:p>
            <a:pPr lvl="1"/>
            <a:r>
              <a:rPr lang="en-US" noProof="0" dirty="0"/>
              <a:t>Type of material</a:t>
            </a:r>
          </a:p>
          <a:p>
            <a:pPr lvl="1"/>
            <a:r>
              <a:rPr lang="en-US" noProof="0" dirty="0"/>
              <a:t>Total or estimated quantity</a:t>
            </a:r>
          </a:p>
          <a:p>
            <a:pPr lvl="1"/>
            <a:r>
              <a:rPr lang="en-US" noProof="0" dirty="0"/>
              <a:t>Discharge effects (e.g., damages, injuries)</a:t>
            </a:r>
          </a:p>
          <a:p>
            <a:endParaRPr lang="en-US" noProof="0" dirty="0"/>
          </a:p>
        </p:txBody>
      </p:sp>
      <p:pic>
        <p:nvPicPr>
          <p:cNvPr id="6" name="Picture 5">
            <a:extLst>
              <a:ext uri="{FF2B5EF4-FFF2-40B4-BE49-F238E27FC236}">
                <a16:creationId xmlns:a16="http://schemas.microsoft.com/office/drawing/2014/main" id="{FBE454CB-6734-6C79-1D68-19E2F13D7421}"/>
              </a:ext>
            </a:extLst>
          </p:cNvPr>
          <p:cNvPicPr>
            <a:picLocks noChangeAspect="1"/>
          </p:cNvPicPr>
          <p:nvPr/>
        </p:nvPicPr>
        <p:blipFill>
          <a:blip r:embed="rId3"/>
          <a:stretch>
            <a:fillRect/>
          </a:stretch>
        </p:blipFill>
        <p:spPr>
          <a:xfrm>
            <a:off x="8634630" y="1977426"/>
            <a:ext cx="1348274" cy="1357509"/>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Oil Discharge Report Elements</a:t>
            </a:r>
            <a:br>
              <a:rPr lang="en-US" dirty="0"/>
            </a:br>
            <a:r>
              <a:rPr lang="en-US" sz="2400" b="0" dirty="0"/>
              <a:t>Discharge Details</a:t>
            </a:r>
            <a:endParaRPr lang="en-US" b="0"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143000" y="6089475"/>
            <a:ext cx="6019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112.4(a)]</a:t>
            </a:r>
            <a:endParaRPr lang="en-US" sz="1800" dirty="0"/>
          </a:p>
        </p:txBody>
      </p:sp>
      <p:pic>
        <p:nvPicPr>
          <p:cNvPr id="9" name="Picture 8" descr="A picture containing outdoor, snow, nature, sand&#10;&#10;Description automatically generated">
            <a:extLst>
              <a:ext uri="{FF2B5EF4-FFF2-40B4-BE49-F238E27FC236}">
                <a16:creationId xmlns:a16="http://schemas.microsoft.com/office/drawing/2014/main" id="{13E29875-7D50-C4B9-AE59-80DAE7E91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243" y="4082302"/>
            <a:ext cx="2289048" cy="22890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12312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Oil Discharge Report Elements</a:t>
            </a:r>
            <a:br>
              <a:rPr lang="en-US" dirty="0"/>
            </a:br>
            <a:r>
              <a:rPr lang="en-US" sz="2400" b="0" dirty="0"/>
              <a:t>Countermeasures and Corrective Actions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7"/>
            <a:ext cx="7010401" cy="4923029"/>
          </a:xfrm>
        </p:spPr>
        <p:txBody>
          <a:bodyPr>
            <a:normAutofit/>
          </a:bodyPr>
          <a:lstStyle/>
          <a:p>
            <a:r>
              <a:rPr lang="en-US" noProof="0" dirty="0"/>
              <a:t>Report any actions that were taken, including:</a:t>
            </a:r>
          </a:p>
          <a:p>
            <a:pPr lvl="1"/>
            <a:r>
              <a:rPr lang="en-US" noProof="0" dirty="0"/>
              <a:t>Countermeasures</a:t>
            </a:r>
          </a:p>
          <a:p>
            <a:pPr lvl="2"/>
            <a:r>
              <a:rPr lang="en-US" noProof="0" dirty="0"/>
              <a:t>Response activities to stop, remove, and/or lessen the effects of the discharge (e.g., evacuation, containment)</a:t>
            </a:r>
          </a:p>
          <a:p>
            <a:pPr lvl="2"/>
            <a:r>
              <a:rPr lang="en-US" noProof="0" dirty="0"/>
              <a:t>Contacting additional resources for assistance</a:t>
            </a:r>
          </a:p>
          <a:p>
            <a:pPr lvl="1"/>
            <a:r>
              <a:rPr lang="en-US" noProof="0" dirty="0"/>
              <a:t>Corrective measures (e.g., maintenance, repair, replacement)</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
        <p:nvSpPr>
          <p:cNvPr id="4" name="Content Placeholder 4">
            <a:extLst>
              <a:ext uri="{FF2B5EF4-FFF2-40B4-BE49-F238E27FC236}">
                <a16:creationId xmlns:a16="http://schemas.microsoft.com/office/drawing/2014/main" id="{47CDF2C8-ADEE-6AFB-9DB9-0E502AE39223}"/>
              </a:ext>
            </a:extLst>
          </p:cNvPr>
          <p:cNvSpPr txBox="1">
            <a:spLocks/>
          </p:cNvSpPr>
          <p:nvPr/>
        </p:nvSpPr>
        <p:spPr>
          <a:xfrm>
            <a:off x="1066800" y="6089475"/>
            <a:ext cx="60960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Arial" charset="0"/>
              </a:rPr>
              <a:t>[40 CFR 112.4(a)]</a:t>
            </a:r>
            <a:endParaRPr lang="en-US" sz="1800" dirty="0"/>
          </a:p>
        </p:txBody>
      </p:sp>
      <p:pic>
        <p:nvPicPr>
          <p:cNvPr id="9" name="Picture 8" descr="A picture containing water, person, outdoor, sport&#10;&#10;Description automatically generated">
            <a:extLst>
              <a:ext uri="{FF2B5EF4-FFF2-40B4-BE49-F238E27FC236}">
                <a16:creationId xmlns:a16="http://schemas.microsoft.com/office/drawing/2014/main" id="{7E62F9C3-FF73-CCA3-7D61-E9E6B047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3336" y="2209800"/>
            <a:ext cx="2413289" cy="33240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17044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G-2</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6"/>
            <a:ext cx="5526247" cy="4936934"/>
          </a:xfrm>
        </p:spPr>
        <p:txBody>
          <a:bodyPr>
            <a:normAutofit/>
          </a:bodyPr>
          <a:lstStyle/>
          <a:p>
            <a:r>
              <a:rPr lang="en-US" noProof="0" dirty="0"/>
              <a:t>Table G-2 is for listing oil storage containers and capacities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a:extLst>
              <a:ext uri="{FF2B5EF4-FFF2-40B4-BE49-F238E27FC236}">
                <a16:creationId xmlns:a16="http://schemas.microsoft.com/office/drawing/2014/main" id="{3A39432C-8323-20AE-3BE5-89611F7C9F73}"/>
              </a:ext>
            </a:extLst>
          </p:cNvPr>
          <p:cNvPicPr>
            <a:picLocks noChangeAspect="1"/>
          </p:cNvPicPr>
          <p:nvPr/>
        </p:nvPicPr>
        <p:blipFill>
          <a:blip r:embed="rId3"/>
          <a:stretch>
            <a:fillRect/>
          </a:stretch>
        </p:blipFill>
        <p:spPr>
          <a:xfrm>
            <a:off x="7467600" y="1353636"/>
            <a:ext cx="4362874" cy="5181316"/>
          </a:xfrm>
          <a:prstGeom prst="rect">
            <a:avLst/>
          </a:prstGeom>
        </p:spPr>
      </p:pic>
      <p:pic>
        <p:nvPicPr>
          <p:cNvPr id="5" name="Picture 4" descr="A person driving a go kart&#10;&#10;Description automatically generated with low confidence">
            <a:extLst>
              <a:ext uri="{FF2B5EF4-FFF2-40B4-BE49-F238E27FC236}">
                <a16:creationId xmlns:a16="http://schemas.microsoft.com/office/drawing/2014/main" id="{D153630E-9F80-5F81-7823-A9E57756F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121" y="3124200"/>
            <a:ext cx="3606129" cy="24040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13074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G-2</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8463332" cy="4648200"/>
          </a:xfrm>
        </p:spPr>
        <p:txBody>
          <a:bodyPr>
            <a:normAutofit/>
          </a:bodyPr>
          <a:lstStyle/>
          <a:p>
            <a:r>
              <a:rPr lang="en-US" noProof="0" dirty="0"/>
              <a:t>Aboveground containers include:</a:t>
            </a:r>
          </a:p>
          <a:p>
            <a:pPr lvl="1"/>
            <a:r>
              <a:rPr lang="en-US" noProof="0" dirty="0"/>
              <a:t>Tanks and mobile or portable containers</a:t>
            </a:r>
          </a:p>
          <a:p>
            <a:pPr lvl="1"/>
            <a:r>
              <a:rPr lang="en-US" noProof="0" dirty="0"/>
              <a:t>Oil-filled operational equipment (e.g., transformers)</a:t>
            </a:r>
          </a:p>
          <a:p>
            <a:pPr lvl="1"/>
            <a:r>
              <a:rPr lang="en-US" noProof="0" dirty="0"/>
              <a:t>Other oil-filled equipment (reservoir capacity)</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person, person, standing&#10;&#10;Description automatically generated">
            <a:extLst>
              <a:ext uri="{FF2B5EF4-FFF2-40B4-BE49-F238E27FC236}">
                <a16:creationId xmlns:a16="http://schemas.microsoft.com/office/drawing/2014/main" id="{2A0299CC-14CA-2532-4BD4-D6040E6CE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977532"/>
            <a:ext cx="3657600" cy="2438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909324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G-2</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143001" y="1828800"/>
            <a:ext cx="8387132" cy="4648200"/>
          </a:xfrm>
        </p:spPr>
        <p:txBody>
          <a:bodyPr>
            <a:normAutofit/>
          </a:bodyPr>
          <a:lstStyle/>
          <a:p>
            <a:r>
              <a:rPr lang="en-US" noProof="0" dirty="0"/>
              <a:t>For mobile/portable containers, estimate:</a:t>
            </a:r>
          </a:p>
          <a:p>
            <a:pPr lvl="1"/>
            <a:r>
              <a:rPr lang="en-US" noProof="0" dirty="0"/>
              <a:t>Number of containers</a:t>
            </a:r>
          </a:p>
          <a:p>
            <a:pPr lvl="1"/>
            <a:r>
              <a:rPr lang="en-US" noProof="0" dirty="0"/>
              <a:t>Types of oil</a:t>
            </a:r>
          </a:p>
          <a:p>
            <a:pPr lvl="1"/>
            <a:r>
              <a:rPr lang="en-US" noProof="0" dirty="0"/>
              <a:t>Anticipated capacities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grpSp>
        <p:nvGrpSpPr>
          <p:cNvPr id="7" name="Group 6">
            <a:extLst>
              <a:ext uri="{FF2B5EF4-FFF2-40B4-BE49-F238E27FC236}">
                <a16:creationId xmlns:a16="http://schemas.microsoft.com/office/drawing/2014/main" id="{16FCF241-E098-4E10-A4AD-B1B715190C9B}"/>
              </a:ext>
            </a:extLst>
          </p:cNvPr>
          <p:cNvGrpSpPr/>
          <p:nvPr/>
        </p:nvGrpSpPr>
        <p:grpSpPr>
          <a:xfrm>
            <a:off x="7467600" y="1769757"/>
            <a:ext cx="3770277" cy="4477552"/>
            <a:chOff x="6781801" y="1994584"/>
            <a:chExt cx="3770277" cy="4477552"/>
          </a:xfrm>
        </p:grpSpPr>
        <p:pic>
          <p:nvPicPr>
            <p:cNvPr id="4" name="Picture 3">
              <a:extLst>
                <a:ext uri="{FF2B5EF4-FFF2-40B4-BE49-F238E27FC236}">
                  <a16:creationId xmlns:a16="http://schemas.microsoft.com/office/drawing/2014/main" id="{7BE31CB7-E447-3AF6-08BA-5DF567A6819B}"/>
                </a:ext>
              </a:extLst>
            </p:cNvPr>
            <p:cNvPicPr>
              <a:picLocks noChangeAspect="1"/>
            </p:cNvPicPr>
            <p:nvPr/>
          </p:nvPicPr>
          <p:blipFill>
            <a:blip r:embed="rId3"/>
            <a:stretch>
              <a:fillRect/>
            </a:stretch>
          </p:blipFill>
          <p:spPr>
            <a:xfrm>
              <a:off x="6781801" y="1994584"/>
              <a:ext cx="3770277" cy="4477552"/>
            </a:xfrm>
            <a:prstGeom prst="rect">
              <a:avLst/>
            </a:prstGeom>
          </p:spPr>
        </p:pic>
        <p:sp>
          <p:nvSpPr>
            <p:cNvPr id="5" name="Arrow: Up 4">
              <a:extLst>
                <a:ext uri="{FF2B5EF4-FFF2-40B4-BE49-F238E27FC236}">
                  <a16:creationId xmlns:a16="http://schemas.microsoft.com/office/drawing/2014/main" id="{6D66FEA4-6DB6-F4C2-9C69-399F17A6EE1F}"/>
                </a:ext>
              </a:extLst>
            </p:cNvPr>
            <p:cNvSpPr/>
            <p:nvPr/>
          </p:nvSpPr>
          <p:spPr>
            <a:xfrm rot="4115603">
              <a:off x="7932350" y="2646508"/>
              <a:ext cx="228600" cy="990600"/>
            </a:xfrm>
            <a:prstGeom prst="upArrow">
              <a:avLst/>
            </a:prstGeom>
            <a:solidFill>
              <a:srgbClr val="FF6B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a:extLst>
                <a:ext uri="{FF2B5EF4-FFF2-40B4-BE49-F238E27FC236}">
                  <a16:creationId xmlns:a16="http://schemas.microsoft.com/office/drawing/2014/main" id="{6E46B42A-3644-1070-D6CD-C16105579DDF}"/>
                </a:ext>
              </a:extLst>
            </p:cNvPr>
            <p:cNvSpPr/>
            <p:nvPr/>
          </p:nvSpPr>
          <p:spPr>
            <a:xfrm rot="4115603">
              <a:off x="9074942" y="2646509"/>
              <a:ext cx="228600" cy="990600"/>
            </a:xfrm>
            <a:prstGeom prst="upArrow">
              <a:avLst/>
            </a:prstGeom>
            <a:solidFill>
              <a:srgbClr val="FF6B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81082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G-2</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5715001" cy="4648200"/>
          </a:xfrm>
        </p:spPr>
        <p:txBody>
          <a:bodyPr>
            <a:normAutofit/>
          </a:bodyPr>
          <a:lstStyle/>
          <a:p>
            <a:r>
              <a:rPr lang="en-US" noProof="0" dirty="0"/>
              <a:t>Completely buried tanks are not counted towards the qualified facility applicability threshold, but must be addressed in the template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grpSp>
        <p:nvGrpSpPr>
          <p:cNvPr id="6" name="Group 5">
            <a:extLst>
              <a:ext uri="{FF2B5EF4-FFF2-40B4-BE49-F238E27FC236}">
                <a16:creationId xmlns:a16="http://schemas.microsoft.com/office/drawing/2014/main" id="{48BC7061-AC22-2BD3-5699-0FB902BD33E5}"/>
              </a:ext>
            </a:extLst>
          </p:cNvPr>
          <p:cNvGrpSpPr/>
          <p:nvPr/>
        </p:nvGrpSpPr>
        <p:grpSpPr>
          <a:xfrm>
            <a:off x="7543800" y="1828800"/>
            <a:ext cx="3770277" cy="4477552"/>
            <a:chOff x="6781801" y="1994584"/>
            <a:chExt cx="3770277" cy="4477552"/>
          </a:xfrm>
        </p:grpSpPr>
        <p:pic>
          <p:nvPicPr>
            <p:cNvPr id="4" name="Picture 3">
              <a:extLst>
                <a:ext uri="{FF2B5EF4-FFF2-40B4-BE49-F238E27FC236}">
                  <a16:creationId xmlns:a16="http://schemas.microsoft.com/office/drawing/2014/main" id="{5B5EC2B6-CF49-C50C-920C-83CC0C25E314}"/>
                </a:ext>
              </a:extLst>
            </p:cNvPr>
            <p:cNvPicPr>
              <a:picLocks noChangeAspect="1"/>
            </p:cNvPicPr>
            <p:nvPr/>
          </p:nvPicPr>
          <p:blipFill>
            <a:blip r:embed="rId3"/>
            <a:stretch>
              <a:fillRect/>
            </a:stretch>
          </p:blipFill>
          <p:spPr>
            <a:xfrm>
              <a:off x="6781801" y="1994584"/>
              <a:ext cx="3770277" cy="4477552"/>
            </a:xfrm>
            <a:prstGeom prst="rect">
              <a:avLst/>
            </a:prstGeom>
          </p:spPr>
        </p:pic>
        <p:sp>
          <p:nvSpPr>
            <p:cNvPr id="5" name="Arrow: Up 4">
              <a:extLst>
                <a:ext uri="{FF2B5EF4-FFF2-40B4-BE49-F238E27FC236}">
                  <a16:creationId xmlns:a16="http://schemas.microsoft.com/office/drawing/2014/main" id="{38AD328A-A354-B37A-9431-A43AD94A823A}"/>
                </a:ext>
              </a:extLst>
            </p:cNvPr>
            <p:cNvSpPr/>
            <p:nvPr/>
          </p:nvSpPr>
          <p:spPr>
            <a:xfrm rot="5400000">
              <a:off x="7696200" y="4800600"/>
              <a:ext cx="228600" cy="990600"/>
            </a:xfrm>
            <a:prstGeom prst="upArrow">
              <a:avLst/>
            </a:prstGeom>
            <a:solidFill>
              <a:srgbClr val="FF6B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1275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A4BF09-EC6E-7C1E-56D7-15F9D498EB07}"/>
              </a:ext>
            </a:extLst>
          </p:cNvPr>
          <p:cNvPicPr>
            <a:picLocks noChangeAspect="1"/>
          </p:cNvPicPr>
          <p:nvPr/>
        </p:nvPicPr>
        <p:blipFill>
          <a:blip r:embed="rId3"/>
          <a:stretch>
            <a:fillRect/>
          </a:stretch>
        </p:blipFill>
        <p:spPr>
          <a:xfrm>
            <a:off x="9404868" y="1613283"/>
            <a:ext cx="1490040" cy="2058732"/>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G-3</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540066"/>
            <a:ext cx="8463332" cy="4936934"/>
          </a:xfrm>
        </p:spPr>
        <p:txBody>
          <a:bodyPr>
            <a:normAutofit/>
          </a:bodyPr>
          <a:lstStyle/>
          <a:p>
            <a:r>
              <a:rPr lang="en-US" noProof="0" dirty="0"/>
              <a:t>Table G-3 is for certification of secondary containment/diversionary structures:</a:t>
            </a:r>
          </a:p>
          <a:p>
            <a:pPr lvl="1"/>
            <a:r>
              <a:rPr lang="en-US" noProof="0" dirty="0"/>
              <a:t>Capable of containing oil</a:t>
            </a:r>
          </a:p>
          <a:p>
            <a:pPr lvl="1"/>
            <a:r>
              <a:rPr lang="en-US" noProof="0" dirty="0"/>
              <a:t>Constructed so that any discharge from a primary containment system will not escape secondary containment before cleanup occurs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7" name="Picture 6">
            <a:extLst>
              <a:ext uri="{FF2B5EF4-FFF2-40B4-BE49-F238E27FC236}">
                <a16:creationId xmlns:a16="http://schemas.microsoft.com/office/drawing/2014/main" id="{3E669886-02EE-EC76-8232-7C34371F84D5}"/>
              </a:ext>
            </a:extLst>
          </p:cNvPr>
          <p:cNvPicPr>
            <a:picLocks noChangeAspect="1"/>
          </p:cNvPicPr>
          <p:nvPr/>
        </p:nvPicPr>
        <p:blipFill>
          <a:blip r:embed="rId4"/>
          <a:stretch>
            <a:fillRect/>
          </a:stretch>
        </p:blipFill>
        <p:spPr>
          <a:xfrm>
            <a:off x="1600200" y="4215351"/>
            <a:ext cx="7804668" cy="2205165"/>
          </a:xfrm>
          <a:prstGeom prst="rect">
            <a:avLst/>
          </a:prstGeom>
        </p:spPr>
      </p:pic>
    </p:spTree>
    <p:extLst>
      <p:ext uri="{BB962C8B-B14F-4D97-AF65-F5344CB8AC3E}">
        <p14:creationId xmlns:p14="http://schemas.microsoft.com/office/powerpoint/2010/main" val="3199684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G-3</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7848600" cy="4883921"/>
          </a:xfrm>
        </p:spPr>
        <p:txBody>
          <a:bodyPr>
            <a:normAutofit/>
          </a:bodyPr>
          <a:lstStyle/>
          <a:p>
            <a:r>
              <a:rPr lang="en-US" noProof="0" dirty="0"/>
              <a:t>Secondary containment/diversionary structures include:</a:t>
            </a:r>
          </a:p>
          <a:p>
            <a:pPr lvl="1"/>
            <a:r>
              <a:rPr lang="en-US" noProof="0" dirty="0"/>
              <a:t>Sufficiently impervious dikes, berms, retaining walls </a:t>
            </a:r>
          </a:p>
          <a:p>
            <a:pPr lvl="1"/>
            <a:r>
              <a:rPr lang="en-US" noProof="0" dirty="0"/>
              <a:t>Curbing</a:t>
            </a:r>
          </a:p>
          <a:p>
            <a:pPr lvl="1"/>
            <a:r>
              <a:rPr lang="en-US" noProof="0" dirty="0"/>
              <a:t>Culverting, gutters, other drainage systems</a:t>
            </a:r>
          </a:p>
          <a:p>
            <a:pPr lvl="1"/>
            <a:r>
              <a:rPr lang="en-US" noProof="0" dirty="0"/>
              <a:t>Weirs, booms, other barriers</a:t>
            </a:r>
          </a:p>
          <a:p>
            <a:pPr lvl="1"/>
            <a:r>
              <a:rPr lang="en-US" dirty="0"/>
              <a:t>Spill diversion ponds</a:t>
            </a:r>
          </a:p>
          <a:p>
            <a:pPr lvl="1"/>
            <a:r>
              <a:rPr lang="en-US" dirty="0"/>
              <a:t>Retention ponds</a:t>
            </a:r>
          </a:p>
          <a:p>
            <a:pPr lvl="1"/>
            <a:r>
              <a:rPr lang="en-US" dirty="0"/>
              <a:t>Sorbent materials</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DFFD7FBF-3BE8-A0AC-DE32-B05F9737D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211" y="4400117"/>
            <a:ext cx="3004589" cy="20030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descr="A picture containing ground, outdoor, person&#10;&#10;Description automatically generated">
            <a:extLst>
              <a:ext uri="{FF2B5EF4-FFF2-40B4-BE49-F238E27FC236}">
                <a16:creationId xmlns:a16="http://schemas.microsoft.com/office/drawing/2014/main" id="{81D76F73-C534-ECE4-7E3B-6AC9C65F3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879" y="1676401"/>
            <a:ext cx="1724921" cy="25873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84307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G-4</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540066"/>
            <a:ext cx="8463332" cy="4936934"/>
          </a:xfrm>
        </p:spPr>
        <p:txBody>
          <a:bodyPr>
            <a:normAutofit/>
          </a:bodyPr>
          <a:lstStyle/>
          <a:p>
            <a:r>
              <a:rPr lang="en-US" noProof="0" dirty="0"/>
              <a:t>Table G-4 is for identifying tanks and containers with the potential for an oil discharge</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17932746-4F9C-69B7-EFFF-7A14B1F84779}"/>
              </a:ext>
            </a:extLst>
          </p:cNvPr>
          <p:cNvPicPr>
            <a:picLocks noChangeAspect="1"/>
          </p:cNvPicPr>
          <p:nvPr/>
        </p:nvPicPr>
        <p:blipFill>
          <a:blip r:embed="rId3"/>
          <a:stretch>
            <a:fillRect/>
          </a:stretch>
        </p:blipFill>
        <p:spPr>
          <a:xfrm>
            <a:off x="1696506" y="2405030"/>
            <a:ext cx="5638800" cy="4100946"/>
          </a:xfrm>
          <a:prstGeom prst="rect">
            <a:avLst/>
          </a:prstGeom>
        </p:spPr>
      </p:pic>
      <p:pic>
        <p:nvPicPr>
          <p:cNvPr id="6" name="Picture 5" descr="A picture containing outdoor, ground, grass, hydrant&#10;&#10;Description automatically generated">
            <a:extLst>
              <a:ext uri="{FF2B5EF4-FFF2-40B4-BE49-F238E27FC236}">
                <a16:creationId xmlns:a16="http://schemas.microsoft.com/office/drawing/2014/main" id="{E8F21BED-F2C7-B6B5-BFF5-5959EECA9E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4564" y="2743200"/>
            <a:ext cx="2070635" cy="31059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5147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b="1" dirty="0"/>
              <a:t>APSA Exclusions</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8763000" cy="4572000"/>
          </a:xfrm>
        </p:spPr>
        <p:txBody>
          <a:bodyPr/>
          <a:lstStyle/>
          <a:p>
            <a:pPr>
              <a:lnSpc>
                <a:spcPct val="90000"/>
              </a:lnSpc>
            </a:pPr>
            <a:r>
              <a:rPr lang="en-US" noProof="0" dirty="0"/>
              <a:t>Farms, nurseries, logging operations, and construction sites are excluded if:</a:t>
            </a:r>
          </a:p>
          <a:p>
            <a:pPr lvl="1">
              <a:lnSpc>
                <a:spcPct val="90000"/>
              </a:lnSpc>
            </a:pPr>
            <a:r>
              <a:rPr lang="en-US" noProof="0" dirty="0"/>
              <a:t>No individual storage tank capacity is &gt; 20,000 gallons</a:t>
            </a:r>
          </a:p>
          <a:p>
            <a:pPr lvl="1">
              <a:lnSpc>
                <a:spcPct val="90000"/>
              </a:lnSpc>
            </a:pPr>
            <a:r>
              <a:rPr lang="en-US" noProof="0" dirty="0"/>
              <a:t>Cumulative storage capacity is not &gt; 100,000 gallons</a:t>
            </a:r>
          </a:p>
          <a:p>
            <a:pPr>
              <a:lnSpc>
                <a:spcPct val="90000"/>
              </a:lnSpc>
            </a:pPr>
            <a:r>
              <a:rPr lang="en-US" noProof="0" dirty="0"/>
              <a:t>Underground Storage Tanks (USTs) that are </a:t>
            </a:r>
            <a:br>
              <a:rPr lang="en-US" noProof="0" dirty="0"/>
            </a:br>
            <a:r>
              <a:rPr lang="en-US" noProof="0" dirty="0"/>
              <a:t>subject to 40 CFR 280 are also excluded</a:t>
            </a:r>
          </a:p>
          <a:p>
            <a:endParaRPr lang="en-US" noProof="0" dirty="0"/>
          </a:p>
        </p:txBody>
      </p:sp>
      <p:sp>
        <p:nvSpPr>
          <p:cNvPr id="5" name="Content Placeholder 3">
            <a:extLst>
              <a:ext uri="{FF2B5EF4-FFF2-40B4-BE49-F238E27FC236}">
                <a16:creationId xmlns:a16="http://schemas.microsoft.com/office/drawing/2014/main" id="{2EB4DF5E-0F17-4A59-EE3B-B9A82B4AA65A}"/>
              </a:ext>
            </a:extLst>
          </p:cNvPr>
          <p:cNvSpPr txBox="1">
            <a:spLocks/>
          </p:cNvSpPr>
          <p:nvPr/>
        </p:nvSpPr>
        <p:spPr>
          <a:xfrm>
            <a:off x="1066800" y="6096000"/>
            <a:ext cx="55626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[Health and Safety Code, §25270.4.5(a)]</a:t>
            </a:r>
          </a:p>
        </p:txBody>
      </p:sp>
      <p:pic>
        <p:nvPicPr>
          <p:cNvPr id="6" name="Picture 5" descr="A person holding an animal&#10;&#10;Description automatically generated">
            <a:extLst>
              <a:ext uri="{FF2B5EF4-FFF2-40B4-BE49-F238E27FC236}">
                <a16:creationId xmlns:a16="http://schemas.microsoft.com/office/drawing/2014/main" id="{ECC7F11D-90A9-D5B3-FAEF-3FC5E33C1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191" y="4036315"/>
            <a:ext cx="3429000" cy="22882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48941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E4C48-2FE5-EE7C-D7C4-7680430BBDD3}"/>
              </a:ext>
            </a:extLst>
          </p:cNvPr>
          <p:cNvPicPr>
            <a:picLocks noChangeAspect="1"/>
          </p:cNvPicPr>
          <p:nvPr/>
        </p:nvPicPr>
        <p:blipFill>
          <a:blip r:embed="rId3"/>
          <a:stretch>
            <a:fillRect/>
          </a:stretch>
        </p:blipFill>
        <p:spPr>
          <a:xfrm>
            <a:off x="8077200" y="4419600"/>
            <a:ext cx="3335431" cy="18867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G-4</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7619999" cy="4648200"/>
          </a:xfrm>
        </p:spPr>
        <p:txBody>
          <a:bodyPr>
            <a:normAutofit/>
          </a:bodyPr>
          <a:lstStyle/>
          <a:p>
            <a:r>
              <a:rPr lang="en-US" noProof="0" dirty="0"/>
              <a:t>There are different sections for:</a:t>
            </a:r>
          </a:p>
          <a:p>
            <a:pPr lvl="1"/>
            <a:r>
              <a:rPr lang="en-US" noProof="0" dirty="0"/>
              <a:t>Bulk storage containers and mobile/portable containers</a:t>
            </a:r>
          </a:p>
          <a:p>
            <a:pPr lvl="1"/>
            <a:r>
              <a:rPr lang="en-US" noProof="0" dirty="0"/>
              <a:t>Oil-filled operational equipment</a:t>
            </a:r>
          </a:p>
          <a:p>
            <a:pPr lvl="1"/>
            <a:r>
              <a:rPr lang="en-US" noProof="0" dirty="0"/>
              <a:t>Piping/valves, etc.</a:t>
            </a:r>
          </a:p>
          <a:p>
            <a:pPr lvl="1"/>
            <a:r>
              <a:rPr lang="en-US" noProof="0" dirty="0"/>
              <a:t>Product transfer areas (loading/unloading, filling/emptying)</a:t>
            </a:r>
          </a:p>
          <a:p>
            <a:pPr lvl="1"/>
            <a:r>
              <a:rPr lang="en-US" noProof="0" dirty="0"/>
              <a:t>Other oil-handling areas</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D013470E-F4A2-D313-9885-C62F6D8B3BED}"/>
              </a:ext>
            </a:extLst>
          </p:cNvPr>
          <p:cNvPicPr>
            <a:picLocks noChangeAspect="1"/>
          </p:cNvPicPr>
          <p:nvPr/>
        </p:nvPicPr>
        <p:blipFill>
          <a:blip r:embed="rId4"/>
          <a:stretch>
            <a:fillRect/>
          </a:stretch>
        </p:blipFill>
        <p:spPr>
          <a:xfrm>
            <a:off x="9127924" y="2028124"/>
            <a:ext cx="1540077" cy="2069079"/>
          </a:xfrm>
          <a:prstGeom prst="rect">
            <a:avLst/>
          </a:prstGeom>
        </p:spPr>
      </p:pic>
    </p:spTree>
    <p:extLst>
      <p:ext uri="{BB962C8B-B14F-4D97-AF65-F5344CB8AC3E}">
        <p14:creationId xmlns:p14="http://schemas.microsoft.com/office/powerpoint/2010/main" val="770044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27BA7B-4362-2F6C-B07A-2959FCB8649C}"/>
              </a:ext>
            </a:extLst>
          </p:cNvPr>
          <p:cNvPicPr>
            <a:picLocks noChangeAspect="1"/>
          </p:cNvPicPr>
          <p:nvPr/>
        </p:nvPicPr>
        <p:blipFill>
          <a:blip r:embed="rId3"/>
          <a:stretch>
            <a:fillRect/>
          </a:stretch>
        </p:blipFill>
        <p:spPr>
          <a:xfrm>
            <a:off x="8677275" y="3860832"/>
            <a:ext cx="2438400" cy="2445520"/>
          </a:xfrm>
          <a:prstGeom prst="rect">
            <a:avLst/>
          </a:prstGeom>
        </p:spPr>
      </p:pic>
      <p:pic>
        <p:nvPicPr>
          <p:cNvPr id="7" name="Picture 6" descr="Icon&#10;&#10;Description automatically generated">
            <a:extLst>
              <a:ext uri="{FF2B5EF4-FFF2-40B4-BE49-F238E27FC236}">
                <a16:creationId xmlns:a16="http://schemas.microsoft.com/office/drawing/2014/main" id="{DDC67871-EA12-70B8-EBBD-E941E0BA2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1" y="1371600"/>
            <a:ext cx="2220435" cy="2329128"/>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G-4</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6"/>
            <a:ext cx="9296400" cy="4936934"/>
          </a:xfrm>
        </p:spPr>
        <p:txBody>
          <a:bodyPr>
            <a:normAutofit/>
          </a:bodyPr>
          <a:lstStyle/>
          <a:p>
            <a:r>
              <a:rPr lang="en-US" noProof="0" dirty="0"/>
              <a:t>Include the following information:</a:t>
            </a:r>
          </a:p>
          <a:p>
            <a:pPr lvl="1"/>
            <a:r>
              <a:rPr lang="en-US" noProof="0" dirty="0"/>
              <a:t>Description of the area</a:t>
            </a:r>
          </a:p>
          <a:p>
            <a:pPr lvl="1"/>
            <a:r>
              <a:rPr lang="en-US" noProof="0" dirty="0"/>
              <a:t>Discharge scenario</a:t>
            </a:r>
          </a:p>
          <a:p>
            <a:pPr lvl="1"/>
            <a:r>
              <a:rPr lang="en-US" noProof="0" dirty="0"/>
              <a:t>Potential discharge volume (gallons)</a:t>
            </a:r>
          </a:p>
          <a:p>
            <a:pPr lvl="1"/>
            <a:r>
              <a:rPr lang="en-US" noProof="0" dirty="0"/>
              <a:t>Direction of flow for uncontained discharge</a:t>
            </a:r>
          </a:p>
          <a:p>
            <a:pPr lvl="1"/>
            <a:r>
              <a:rPr lang="en-US" noProof="0" dirty="0"/>
              <a:t>Secondary containment methods</a:t>
            </a:r>
          </a:p>
          <a:p>
            <a:pPr lvl="1"/>
            <a:r>
              <a:rPr lang="en-US" noProof="0" dirty="0"/>
              <a:t>Secondary containment capacity (gallons)</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169233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G-5</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49703" y="1540066"/>
            <a:ext cx="5638800" cy="4936934"/>
          </a:xfrm>
        </p:spPr>
        <p:txBody>
          <a:bodyPr>
            <a:normAutofit/>
          </a:bodyPr>
          <a:lstStyle/>
          <a:p>
            <a:r>
              <a:rPr lang="en-US" noProof="0" dirty="0"/>
              <a:t>Table G-5 is for describing inspection/</a:t>
            </a:r>
            <a:br>
              <a:rPr lang="en-US" noProof="0" dirty="0"/>
            </a:br>
            <a:r>
              <a:rPr lang="en-US" noProof="0" dirty="0"/>
              <a:t>testing programs, personnel training, and recordkeeping</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6303FF9C-721C-947D-C20C-DBDB42FF9957}"/>
              </a:ext>
            </a:extLst>
          </p:cNvPr>
          <p:cNvPicPr>
            <a:picLocks noChangeAspect="1"/>
          </p:cNvPicPr>
          <p:nvPr/>
        </p:nvPicPr>
        <p:blipFill>
          <a:blip r:embed="rId3"/>
          <a:stretch>
            <a:fillRect/>
          </a:stretch>
        </p:blipFill>
        <p:spPr>
          <a:xfrm>
            <a:off x="7637097" y="1408898"/>
            <a:ext cx="3737499" cy="5087152"/>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982D3E80-9EE9-EAEC-F660-3361052B6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5998" y="3429000"/>
            <a:ext cx="3737499" cy="249166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01216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G-5</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934201" cy="4648200"/>
          </a:xfrm>
        </p:spPr>
        <p:txBody>
          <a:bodyPr>
            <a:normAutofit/>
          </a:bodyPr>
          <a:lstStyle/>
          <a:p>
            <a:r>
              <a:rPr lang="en-US" noProof="0" dirty="0"/>
              <a:t>Must develop an inspection/testing program for all aboveground bulk storage containers and piping, which includes:</a:t>
            </a:r>
          </a:p>
          <a:p>
            <a:pPr lvl="1"/>
            <a:r>
              <a:rPr lang="en-US" noProof="0" dirty="0"/>
              <a:t>Reference to industry standard utilized</a:t>
            </a:r>
          </a:p>
          <a:p>
            <a:pPr lvl="1"/>
            <a:r>
              <a:rPr lang="en-US" noProof="0" dirty="0"/>
              <a:t>Scope and frequency of inspection/testing</a:t>
            </a:r>
          </a:p>
          <a:p>
            <a:pPr lvl="1"/>
            <a:r>
              <a:rPr lang="en-US" noProof="0" dirty="0"/>
              <a:t>Name of person conducting inspection/testing</a:t>
            </a:r>
          </a:p>
          <a:p>
            <a:pPr marL="344487" lvl="1" indent="0">
              <a:buNone/>
            </a:pPr>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erson in a hard hat holding a tablet&#10;&#10;Description automatically generated with low confidence">
            <a:extLst>
              <a:ext uri="{FF2B5EF4-FFF2-40B4-BE49-F238E27FC236}">
                <a16:creationId xmlns:a16="http://schemas.microsoft.com/office/drawing/2014/main" id="{A69F7A06-0BF2-BD3F-D706-68EA32FBB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2286000"/>
            <a:ext cx="2389988" cy="3581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88858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G-5</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8077199" cy="4648200"/>
          </a:xfrm>
        </p:spPr>
        <p:txBody>
          <a:bodyPr>
            <a:normAutofit/>
          </a:bodyPr>
          <a:lstStyle/>
          <a:p>
            <a:r>
              <a:rPr lang="en-US" noProof="0" dirty="0"/>
              <a:t>Records of inspections/testing must be:</a:t>
            </a:r>
          </a:p>
          <a:p>
            <a:pPr lvl="1"/>
            <a:r>
              <a:rPr lang="en-US" noProof="0" dirty="0"/>
              <a:t>Kept under usual and customary business practices</a:t>
            </a:r>
          </a:p>
          <a:p>
            <a:pPr lvl="1"/>
            <a:r>
              <a:rPr lang="en-US" noProof="0" dirty="0"/>
              <a:t>Retained for a period of </a:t>
            </a:r>
            <a:r>
              <a:rPr lang="en-US" b="1" i="1" noProof="0" dirty="0"/>
              <a:t>three years</a:t>
            </a:r>
          </a:p>
          <a:p>
            <a:pPr lvl="1"/>
            <a:r>
              <a:rPr lang="en-US" noProof="0" dirty="0"/>
              <a:t>Signed by appropriate supervisor or inspector</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descr="A calendar with a block on top&#10;&#10;Description automatically generated">
            <a:extLst>
              <a:ext uri="{FF2B5EF4-FFF2-40B4-BE49-F238E27FC236}">
                <a16:creationId xmlns:a16="http://schemas.microsoft.com/office/drawing/2014/main" id="{DD0385C6-BDF7-D7C4-6138-0C2EB0845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0" y="4185775"/>
            <a:ext cx="3124200" cy="20617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23439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G-5</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6553200" cy="4648200"/>
          </a:xfrm>
        </p:spPr>
        <p:txBody>
          <a:bodyPr>
            <a:normAutofit/>
          </a:bodyPr>
          <a:lstStyle/>
          <a:p>
            <a:r>
              <a:rPr lang="en-US" noProof="0" dirty="0"/>
              <a:t>Personnel must be trained in:</a:t>
            </a:r>
          </a:p>
          <a:p>
            <a:pPr lvl="1"/>
            <a:r>
              <a:rPr lang="en-US" noProof="0" dirty="0"/>
              <a:t>Operation and maintenance of equipment to prevent discharges</a:t>
            </a:r>
          </a:p>
          <a:p>
            <a:pPr lvl="1"/>
            <a:r>
              <a:rPr lang="en-US" noProof="0" dirty="0"/>
              <a:t>Discharge procedure protocols</a:t>
            </a:r>
          </a:p>
          <a:p>
            <a:pPr lvl="1"/>
            <a:r>
              <a:rPr lang="en-US" noProof="0" dirty="0"/>
              <a:t>Applicable pollution control laws, rules, and regulations</a:t>
            </a:r>
          </a:p>
          <a:p>
            <a:pPr lvl="1"/>
            <a:r>
              <a:rPr lang="en-US" noProof="0" dirty="0"/>
              <a:t>General facility operations</a:t>
            </a:r>
          </a:p>
          <a:p>
            <a:pPr lvl="1"/>
            <a:r>
              <a:rPr lang="en-US" noProof="0" dirty="0"/>
              <a:t>Contents of the SPCC Plan</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4" name="Picture 3" descr="A picture containing text, cup, table, coffee&#10;&#10;Description automatically generated">
            <a:extLst>
              <a:ext uri="{FF2B5EF4-FFF2-40B4-BE49-F238E27FC236}">
                <a16:creationId xmlns:a16="http://schemas.microsoft.com/office/drawing/2014/main" id="{45F55EAF-AF3F-A323-5F52-4A8584E18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2743200"/>
            <a:ext cx="3551169" cy="236744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73100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G-5</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6629401" cy="4648200"/>
          </a:xfrm>
        </p:spPr>
        <p:txBody>
          <a:bodyPr>
            <a:normAutofit/>
          </a:bodyPr>
          <a:lstStyle/>
          <a:p>
            <a:r>
              <a:rPr lang="en-US" noProof="0" dirty="0"/>
              <a:t>Discharge prevention briefings must occur </a:t>
            </a:r>
            <a:r>
              <a:rPr lang="en-US" b="1" i="1" noProof="0" dirty="0"/>
              <a:t>annually</a:t>
            </a:r>
          </a:p>
          <a:p>
            <a:pPr lvl="1"/>
            <a:r>
              <a:rPr lang="en-US" noProof="0" dirty="0"/>
              <a:t>Highlight and describe:</a:t>
            </a:r>
          </a:p>
          <a:p>
            <a:pPr lvl="2"/>
            <a:r>
              <a:rPr lang="en-US" dirty="0"/>
              <a:t>P</a:t>
            </a:r>
            <a:r>
              <a:rPr lang="en-US" noProof="0" dirty="0"/>
              <a:t>ast reportable discharges or failures</a:t>
            </a:r>
          </a:p>
          <a:p>
            <a:pPr lvl="2"/>
            <a:r>
              <a:rPr lang="en-US" noProof="0" dirty="0"/>
              <a:t>Malfunctioning components</a:t>
            </a:r>
          </a:p>
          <a:p>
            <a:pPr lvl="2"/>
            <a:r>
              <a:rPr lang="en-US" noProof="0" dirty="0"/>
              <a:t>Recently developed precautionary measures</a:t>
            </a:r>
          </a:p>
          <a:p>
            <a:pPr lvl="1"/>
            <a:r>
              <a:rPr lang="en-US" noProof="0" dirty="0"/>
              <a:t>Assure adequate understanding of the SPCC Plan</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person, sky, outdoor, standing&#10;&#10;Description automatically generated">
            <a:extLst>
              <a:ext uri="{FF2B5EF4-FFF2-40B4-BE49-F238E27FC236}">
                <a16:creationId xmlns:a16="http://schemas.microsoft.com/office/drawing/2014/main" id="{944D6B1E-CA46-1E8F-DA64-736368525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2209800"/>
            <a:ext cx="2286000" cy="3429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43352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G-6</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6"/>
            <a:ext cx="8077200" cy="4936934"/>
          </a:xfrm>
        </p:spPr>
        <p:txBody>
          <a:bodyPr>
            <a:normAutofit/>
          </a:bodyPr>
          <a:lstStyle/>
          <a:p>
            <a:r>
              <a:rPr lang="en-US" noProof="0" dirty="0"/>
              <a:t>Table G-6 is for describing security measures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D7C145D2-DB46-09D2-8826-E4026FA49C58}"/>
              </a:ext>
            </a:extLst>
          </p:cNvPr>
          <p:cNvPicPr>
            <a:picLocks noChangeAspect="1"/>
          </p:cNvPicPr>
          <p:nvPr/>
        </p:nvPicPr>
        <p:blipFill>
          <a:blip r:embed="rId3"/>
          <a:stretch>
            <a:fillRect/>
          </a:stretch>
        </p:blipFill>
        <p:spPr>
          <a:xfrm>
            <a:off x="1524000" y="2369987"/>
            <a:ext cx="5353457" cy="3936365"/>
          </a:xfrm>
          <a:prstGeom prst="rect">
            <a:avLst/>
          </a:prstGeom>
        </p:spPr>
      </p:pic>
      <p:pic>
        <p:nvPicPr>
          <p:cNvPr id="6" name="Picture 5" descr="A light from a ceiling&#10;&#10;Description automatically generated with medium confidence">
            <a:extLst>
              <a:ext uri="{FF2B5EF4-FFF2-40B4-BE49-F238E27FC236}">
                <a16:creationId xmlns:a16="http://schemas.microsoft.com/office/drawing/2014/main" id="{EA9F0515-DEB2-D792-B62A-CB84C9F6E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629" y="1840347"/>
            <a:ext cx="1763606" cy="26503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descr="A close-up of a roller coaster&#10;&#10;Description automatically generated with medium confidence">
            <a:extLst>
              <a:ext uri="{FF2B5EF4-FFF2-40B4-BE49-F238E27FC236}">
                <a16:creationId xmlns:a16="http://schemas.microsoft.com/office/drawing/2014/main" id="{2AD3C107-9B99-404B-03BB-198659A1E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505200"/>
            <a:ext cx="1806471" cy="27083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54727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G-6</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540066"/>
            <a:ext cx="8077200" cy="4936934"/>
          </a:xfrm>
        </p:spPr>
        <p:txBody>
          <a:bodyPr>
            <a:normAutofit/>
          </a:bodyPr>
          <a:lstStyle/>
          <a:p>
            <a:r>
              <a:rPr lang="en-US" noProof="0" dirty="0"/>
              <a:t>Describe how you secure and control access to:</a:t>
            </a:r>
          </a:p>
          <a:p>
            <a:pPr lvl="1"/>
            <a:r>
              <a:rPr lang="en-US" noProof="0" dirty="0"/>
              <a:t>Oil handling, processing, and storage areas</a:t>
            </a:r>
          </a:p>
          <a:p>
            <a:pPr lvl="1"/>
            <a:r>
              <a:rPr lang="en-US" noProof="0" dirty="0"/>
              <a:t>Master flow and drain valves</a:t>
            </a:r>
          </a:p>
          <a:p>
            <a:pPr lvl="1"/>
            <a:r>
              <a:rPr lang="en-US" noProof="0" dirty="0"/>
              <a:t>Starter controls on oil pumps</a:t>
            </a:r>
          </a:p>
          <a:p>
            <a:pPr lvl="1"/>
            <a:r>
              <a:rPr lang="en-US" noProof="0" dirty="0"/>
              <a:t>Out-of-service and loading/unloading areas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sky, outdoor, grass, cloudy&#10;&#10;Description automatically generated">
            <a:extLst>
              <a:ext uri="{FF2B5EF4-FFF2-40B4-BE49-F238E27FC236}">
                <a16:creationId xmlns:a16="http://schemas.microsoft.com/office/drawing/2014/main" id="{F37EA7B2-BAE8-E100-C293-199BC623D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894" y="4154558"/>
            <a:ext cx="3352800" cy="2235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descr="A picture containing building, ground, outdoor&#10;&#10;Description automatically generated">
            <a:extLst>
              <a:ext uri="{FF2B5EF4-FFF2-40B4-BE49-F238E27FC236}">
                <a16:creationId xmlns:a16="http://schemas.microsoft.com/office/drawing/2014/main" id="{34D03B81-9BFB-932C-14CF-3AC322330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853" y="4154558"/>
            <a:ext cx="3972720" cy="2235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50343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Components</a:t>
            </a:r>
            <a:br>
              <a:rPr lang="en-US" dirty="0"/>
            </a:br>
            <a:r>
              <a:rPr lang="en-US" sz="2400" b="0" dirty="0"/>
              <a:t>Table G-7</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799" y="1828800"/>
            <a:ext cx="10140427" cy="3124200"/>
          </a:xfrm>
        </p:spPr>
        <p:txBody>
          <a:bodyPr>
            <a:normAutofit/>
          </a:bodyPr>
          <a:lstStyle/>
          <a:p>
            <a:r>
              <a:rPr lang="en-US" noProof="0" dirty="0"/>
              <a:t>Table G-7 is for describing emergency procedures and release notification procedures</a:t>
            </a:r>
          </a:p>
        </p:txBody>
      </p:sp>
      <p:sp>
        <p:nvSpPr>
          <p:cNvPr id="4" name="Content Placeholder 3">
            <a:extLst>
              <a:ext uri="{FF2B5EF4-FFF2-40B4-BE49-F238E27FC236}">
                <a16:creationId xmlns:a16="http://schemas.microsoft.com/office/drawing/2014/main" id="{1944CCFC-6B0A-7582-9202-DC3306EFE15A}"/>
              </a:ext>
            </a:extLst>
          </p:cNvPr>
          <p:cNvSpPr>
            <a:spLocks noGrp="1"/>
          </p:cNvSpPr>
          <p:nvPr>
            <p:ph idx="11"/>
          </p:nvPr>
        </p:nvSpPr>
        <p:spPr>
          <a:xfrm>
            <a:off x="1143000" y="5486400"/>
            <a:ext cx="10064226" cy="879896"/>
          </a:xfrm>
        </p:spPr>
        <p:txBody>
          <a:bodyPr>
            <a:normAutofit/>
          </a:bodyPr>
          <a:lstStyle/>
          <a:p>
            <a:r>
              <a:rPr lang="en-US" dirty="0">
                <a:solidFill>
                  <a:srgbClr val="000000"/>
                </a:solidFill>
                <a:latin typeface="Aptos" panose="020B0004020202020204" pitchFamily="34" charset="0"/>
                <a:ea typeface="Times New Roman" panose="02020603050405020304" pitchFamily="18" charset="0"/>
                <a:cs typeface="Calibri" panose="020F0502020204030204" pitchFamily="34" charset="0"/>
              </a:rPr>
              <a:t>Notification procedures should include the additional requirement from spills of less than 42 gallons into State Waters to Cal OES</a:t>
            </a:r>
            <a:endParaRPr lang="en-US" sz="280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a:extLst>
              <a:ext uri="{FF2B5EF4-FFF2-40B4-BE49-F238E27FC236}">
                <a16:creationId xmlns:a16="http://schemas.microsoft.com/office/drawing/2014/main" id="{6BE597B8-C7A2-85BE-CBDD-C6D6A247941F}"/>
              </a:ext>
            </a:extLst>
          </p:cNvPr>
          <p:cNvPicPr>
            <a:picLocks noChangeAspect="1"/>
          </p:cNvPicPr>
          <p:nvPr/>
        </p:nvPicPr>
        <p:blipFill>
          <a:blip r:embed="rId3"/>
          <a:stretch>
            <a:fillRect/>
          </a:stretch>
        </p:blipFill>
        <p:spPr>
          <a:xfrm>
            <a:off x="1371600" y="2731049"/>
            <a:ext cx="4278408" cy="2755351"/>
          </a:xfrm>
          <a:prstGeom prst="rect">
            <a:avLst/>
          </a:prstGeom>
        </p:spPr>
      </p:pic>
      <p:pic>
        <p:nvPicPr>
          <p:cNvPr id="9" name="Picture 8" descr="A picture containing text, tool&#10;&#10;Description automatically generated">
            <a:extLst>
              <a:ext uri="{FF2B5EF4-FFF2-40B4-BE49-F238E27FC236}">
                <a16:creationId xmlns:a16="http://schemas.microsoft.com/office/drawing/2014/main" id="{78D4D846-17D1-F3C7-900C-0E73F8C5F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600" y="2688842"/>
            <a:ext cx="1752601" cy="262890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62893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noProof="0" dirty="0"/>
              <a:t>Oil Discharge Prevention</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9753600" cy="4572000"/>
          </a:xfrm>
        </p:spPr>
        <p:txBody>
          <a:bodyPr>
            <a:normAutofit/>
          </a:bodyPr>
          <a:lstStyle/>
          <a:p>
            <a:pPr>
              <a:lnSpc>
                <a:spcPct val="90000"/>
              </a:lnSpc>
            </a:pPr>
            <a:r>
              <a:rPr lang="en-US" noProof="0" dirty="0"/>
              <a:t>Discharge prevention should be top priority for facilities with on-site oil storage</a:t>
            </a:r>
          </a:p>
          <a:p>
            <a:pPr>
              <a:lnSpc>
                <a:spcPct val="90000"/>
              </a:lnSpc>
            </a:pPr>
            <a:r>
              <a:rPr lang="en-US" noProof="0" dirty="0"/>
              <a:t>40 CFR 112 addresses oil pollution prevention</a:t>
            </a:r>
          </a:p>
          <a:p>
            <a:pPr lvl="1">
              <a:lnSpc>
                <a:spcPct val="90000"/>
              </a:lnSpc>
            </a:pPr>
            <a:r>
              <a:rPr lang="en-US" noProof="0" dirty="0"/>
              <a:t>Certain facilities are required to create and implement a Spill Prevention, Control, and Countermeasure Plan (SPCC Plan)</a:t>
            </a:r>
          </a:p>
          <a:p>
            <a:endParaRPr lang="en-US" noProof="0" dirty="0"/>
          </a:p>
        </p:txBody>
      </p:sp>
      <p:pic>
        <p:nvPicPr>
          <p:cNvPr id="5" name="Picture 4">
            <a:extLst>
              <a:ext uri="{FF2B5EF4-FFF2-40B4-BE49-F238E27FC236}">
                <a16:creationId xmlns:a16="http://schemas.microsoft.com/office/drawing/2014/main" id="{831066A6-2134-7880-1C6B-847B53AD658F}"/>
              </a:ext>
            </a:extLst>
          </p:cNvPr>
          <p:cNvPicPr>
            <a:picLocks noChangeAspect="1"/>
          </p:cNvPicPr>
          <p:nvPr/>
        </p:nvPicPr>
        <p:blipFill>
          <a:blip r:embed="rId2"/>
          <a:stretch>
            <a:fillRect/>
          </a:stretch>
        </p:blipFill>
        <p:spPr>
          <a:xfrm>
            <a:off x="3068126" y="3952424"/>
            <a:ext cx="6055747" cy="2476951"/>
          </a:xfrm>
          <a:prstGeom prst="rect">
            <a:avLst/>
          </a:prstGeom>
        </p:spPr>
      </p:pic>
    </p:spTree>
    <p:extLst>
      <p:ext uri="{BB962C8B-B14F-4D97-AF65-F5344CB8AC3E}">
        <p14:creationId xmlns:p14="http://schemas.microsoft.com/office/powerpoint/2010/main" val="4008547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G-8</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8077200" cy="4648200"/>
          </a:xfrm>
        </p:spPr>
        <p:txBody>
          <a:bodyPr>
            <a:normAutofit/>
          </a:bodyPr>
          <a:lstStyle/>
          <a:p>
            <a:r>
              <a:rPr lang="en-US" noProof="0" dirty="0"/>
              <a:t>Table G-8 is for the contact list</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a:extLst>
              <a:ext uri="{FF2B5EF4-FFF2-40B4-BE49-F238E27FC236}">
                <a16:creationId xmlns:a16="http://schemas.microsoft.com/office/drawing/2014/main" id="{C8E7509C-9C7B-9EB5-1AC0-05DCA42FDD54}"/>
              </a:ext>
            </a:extLst>
          </p:cNvPr>
          <p:cNvPicPr>
            <a:picLocks noChangeAspect="1"/>
          </p:cNvPicPr>
          <p:nvPr/>
        </p:nvPicPr>
        <p:blipFill>
          <a:blip r:embed="rId3"/>
          <a:stretch>
            <a:fillRect/>
          </a:stretch>
        </p:blipFill>
        <p:spPr>
          <a:xfrm>
            <a:off x="6629401" y="1389012"/>
            <a:ext cx="3905375" cy="5087989"/>
          </a:xfrm>
          <a:prstGeom prst="rect">
            <a:avLst/>
          </a:prstGeom>
        </p:spPr>
      </p:pic>
      <p:pic>
        <p:nvPicPr>
          <p:cNvPr id="5" name="Picture 4" descr="Logo&#10;&#10;Description automatically generated">
            <a:extLst>
              <a:ext uri="{FF2B5EF4-FFF2-40B4-BE49-F238E27FC236}">
                <a16:creationId xmlns:a16="http://schemas.microsoft.com/office/drawing/2014/main" id="{B764E6C7-B717-82A3-7163-A9676D85B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805" y="2544733"/>
            <a:ext cx="2482363" cy="2316067"/>
          </a:xfrm>
          <a:prstGeom prst="rect">
            <a:avLst/>
          </a:prstGeom>
        </p:spPr>
      </p:pic>
      <p:pic>
        <p:nvPicPr>
          <p:cNvPr id="9" name="Picture 8">
            <a:extLst>
              <a:ext uri="{FF2B5EF4-FFF2-40B4-BE49-F238E27FC236}">
                <a16:creationId xmlns:a16="http://schemas.microsoft.com/office/drawing/2014/main" id="{38F1EFB4-44F4-ADC7-D5DB-754A7997CA18}"/>
              </a:ext>
            </a:extLst>
          </p:cNvPr>
          <p:cNvPicPr>
            <a:picLocks noChangeAspect="1"/>
          </p:cNvPicPr>
          <p:nvPr/>
        </p:nvPicPr>
        <p:blipFill>
          <a:blip r:embed="rId5"/>
          <a:stretch>
            <a:fillRect/>
          </a:stretch>
        </p:blipFill>
        <p:spPr>
          <a:xfrm>
            <a:off x="4712255" y="4221132"/>
            <a:ext cx="1564059" cy="1798668"/>
          </a:xfrm>
          <a:prstGeom prst="rect">
            <a:avLst/>
          </a:prstGeom>
        </p:spPr>
      </p:pic>
    </p:spTree>
    <p:extLst>
      <p:ext uri="{BB962C8B-B14F-4D97-AF65-F5344CB8AC3E}">
        <p14:creationId xmlns:p14="http://schemas.microsoft.com/office/powerpoint/2010/main" val="2272943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534400" cy="997721"/>
          </a:xfrm>
        </p:spPr>
        <p:txBody>
          <a:bodyPr>
            <a:normAutofit/>
          </a:bodyPr>
          <a:lstStyle/>
          <a:p>
            <a:r>
              <a:rPr lang="en-US" dirty="0"/>
              <a:t>SPCC Plan Components</a:t>
            </a:r>
            <a:br>
              <a:rPr lang="en-US" dirty="0"/>
            </a:br>
            <a:r>
              <a:rPr lang="en-US" sz="2400" b="0" dirty="0"/>
              <a:t>Table G-8</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9705976" cy="4648200"/>
          </a:xfrm>
        </p:spPr>
        <p:txBody>
          <a:bodyPr>
            <a:normAutofit/>
          </a:bodyPr>
          <a:lstStyle/>
          <a:p>
            <a:r>
              <a:rPr lang="en-US" noProof="0" dirty="0"/>
              <a:t>Include telephone numbers for:</a:t>
            </a:r>
          </a:p>
          <a:p>
            <a:pPr lvl="1"/>
            <a:r>
              <a:rPr lang="en-US" noProof="0" dirty="0"/>
              <a:t>National Response Center (1-800-424-8802)</a:t>
            </a:r>
          </a:p>
          <a:p>
            <a:pPr lvl="1"/>
            <a:r>
              <a:rPr lang="en-US" noProof="0" dirty="0"/>
              <a:t>Clean-up contractors</a:t>
            </a:r>
          </a:p>
          <a:p>
            <a:pPr lvl="1"/>
            <a:r>
              <a:rPr lang="en-US" noProof="0" dirty="0"/>
              <a:t>Key facility personnel</a:t>
            </a:r>
          </a:p>
          <a:p>
            <a:pPr lvl="1"/>
            <a:r>
              <a:rPr lang="en-US" noProof="0" dirty="0"/>
              <a:t>State oil pollution control agencies</a:t>
            </a:r>
          </a:p>
          <a:p>
            <a:pPr lvl="1"/>
            <a:r>
              <a:rPr lang="en-US" noProof="0" dirty="0"/>
              <a:t>Local agencies (CUPA)</a:t>
            </a:r>
          </a:p>
          <a:p>
            <a:pPr lvl="1"/>
            <a:r>
              <a:rPr lang="en-US" noProof="0" dirty="0"/>
              <a:t>Local fire and police departments</a:t>
            </a:r>
          </a:p>
          <a:p>
            <a:pPr lvl="1"/>
            <a:r>
              <a:rPr lang="en-US" noProof="0" dirty="0"/>
              <a:t>Hospitals</a:t>
            </a:r>
          </a:p>
          <a:p>
            <a:pPr lvl="1"/>
            <a:r>
              <a:rPr lang="en-US" noProof="0" dirty="0"/>
              <a:t>Others (e.g., downstream water intakes, neighboring facilities)</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2050" name="Picture 2" descr="California Environmental Protection Agency Homepage">
            <a:extLst>
              <a:ext uri="{FF2B5EF4-FFF2-40B4-BE49-F238E27FC236}">
                <a16:creationId xmlns:a16="http://schemas.microsoft.com/office/drawing/2014/main" id="{881F0554-3699-0C0F-EAFF-39321D2BF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624" y="2352675"/>
            <a:ext cx="33813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ign outside of a building&#10;&#10;Description automatically generated with low confidence">
            <a:extLst>
              <a:ext uri="{FF2B5EF4-FFF2-40B4-BE49-F238E27FC236}">
                <a16:creationId xmlns:a16="http://schemas.microsoft.com/office/drawing/2014/main" id="{2D3B2EBB-ACFC-5D62-3ABF-5B0A2532F4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1523" y="3733800"/>
            <a:ext cx="2709576" cy="1806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39603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Review and Amend</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The owner/operator of a qualified facility must certify that the SPCC Plan:</a:t>
            </a:r>
          </a:p>
          <a:p>
            <a:pPr lvl="1"/>
            <a:r>
              <a:rPr lang="en-US" noProof="0" dirty="0"/>
              <a:t>Will be reviewed and amended at least </a:t>
            </a:r>
            <a:r>
              <a:rPr lang="en-US" b="1" i="1" noProof="0" dirty="0"/>
              <a:t>once every five years</a:t>
            </a:r>
          </a:p>
          <a:p>
            <a:pPr lvl="1"/>
            <a:r>
              <a:rPr lang="en-US" noProof="0" dirty="0"/>
              <a:t>Is amended within </a:t>
            </a:r>
            <a:r>
              <a:rPr lang="en-US" b="1" i="1" noProof="0" dirty="0"/>
              <a:t>6 months </a:t>
            </a:r>
            <a:r>
              <a:rPr lang="en-US" noProof="0" dirty="0"/>
              <a:t>to include, if applicable, more effective:</a:t>
            </a:r>
          </a:p>
          <a:p>
            <a:pPr lvl="2"/>
            <a:r>
              <a:rPr lang="en-US" dirty="0"/>
              <a:t>P</a:t>
            </a:r>
            <a:r>
              <a:rPr lang="en-US" noProof="0" dirty="0"/>
              <a:t>revention methods</a:t>
            </a:r>
          </a:p>
          <a:p>
            <a:pPr lvl="2"/>
            <a:r>
              <a:rPr lang="en-US" noProof="0" dirty="0"/>
              <a:t>Control methods </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text&#10;&#10;Description automatically generated">
            <a:extLst>
              <a:ext uri="{FF2B5EF4-FFF2-40B4-BE49-F238E27FC236}">
                <a16:creationId xmlns:a16="http://schemas.microsoft.com/office/drawing/2014/main" id="{EB0DE094-CCCC-670E-FEEC-24DE58737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694" y="3886201"/>
            <a:ext cx="3666707" cy="24444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85111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Review and Amend</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7696201" cy="4706152"/>
          </a:xfrm>
        </p:spPr>
        <p:txBody>
          <a:bodyPr>
            <a:normAutofit/>
          </a:bodyPr>
          <a:lstStyle/>
          <a:p>
            <a:r>
              <a:rPr lang="en-US" noProof="0" dirty="0"/>
              <a:t>The owner/operator of a qualified facility must implement amendments as soon as possible but no later than </a:t>
            </a:r>
            <a:r>
              <a:rPr lang="en-US" b="1" i="1" noProof="0" dirty="0"/>
              <a:t>six months </a:t>
            </a:r>
            <a:r>
              <a:rPr lang="en-US" noProof="0" dirty="0"/>
              <a:t>following a Plan amendment</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Text, letter&#10;&#10;Description automatically generated">
            <a:extLst>
              <a:ext uri="{FF2B5EF4-FFF2-40B4-BE49-F238E27FC236}">
                <a16:creationId xmlns:a16="http://schemas.microsoft.com/office/drawing/2014/main" id="{A5DA0662-15C2-5157-E0F6-585EA01BE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91752"/>
            <a:ext cx="3771900" cy="25146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1988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AAAE9-9A62-2CAC-4E1B-CCC8AA9633C3}"/>
              </a:ext>
            </a:extLst>
          </p:cNvPr>
          <p:cNvPicPr>
            <a:picLocks noChangeAspect="1"/>
          </p:cNvPicPr>
          <p:nvPr/>
        </p:nvPicPr>
        <p:blipFill>
          <a:blip r:embed="rId3"/>
          <a:stretch>
            <a:fillRect/>
          </a:stretch>
        </p:blipFill>
        <p:spPr>
          <a:xfrm>
            <a:off x="8001000" y="1977514"/>
            <a:ext cx="3982438" cy="4109763"/>
          </a:xfrm>
          <a:prstGeom prst="rect">
            <a:avLst/>
          </a:prstGeom>
        </p:spPr>
      </p:pic>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Review and Amend</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1" y="1828800"/>
            <a:ext cx="6705600" cy="4706152"/>
          </a:xfrm>
        </p:spPr>
        <p:txBody>
          <a:bodyPr>
            <a:normAutofit/>
          </a:bodyPr>
          <a:lstStyle/>
          <a:p>
            <a:r>
              <a:rPr lang="en-US" noProof="0" dirty="0"/>
              <a:t>The owner/operator of a qualified facility must</a:t>
            </a:r>
            <a:r>
              <a:rPr lang="en-US" dirty="0"/>
              <a:t> co</a:t>
            </a:r>
            <a:r>
              <a:rPr lang="en-US" noProof="0" dirty="0"/>
              <a:t>mplete the Five-Year Review Log in Template Attachment 1.1</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descr="A person typing on a keyboard&#10;&#10;Description automatically generated with medium confidence">
            <a:extLst>
              <a:ext uri="{FF2B5EF4-FFF2-40B4-BE49-F238E27FC236}">
                <a16:creationId xmlns:a16="http://schemas.microsoft.com/office/drawing/2014/main" id="{395B2256-F215-8A72-13A0-DD0E3C32A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025" y="3429000"/>
            <a:ext cx="3724776" cy="24831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7109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SPCC Plan Certification</a:t>
            </a:r>
            <a:br>
              <a:rPr lang="en-US" dirty="0"/>
            </a:br>
            <a:r>
              <a:rPr lang="en-US" sz="2400" b="0" dirty="0"/>
              <a:t>Changes to Eligibility</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8534401" cy="4706152"/>
          </a:xfrm>
        </p:spPr>
        <p:txBody>
          <a:bodyPr>
            <a:normAutofit/>
          </a:bodyPr>
          <a:lstStyle/>
          <a:p>
            <a:r>
              <a:rPr lang="en-US" noProof="0" dirty="0"/>
              <a:t>If the facility no longer meets Tier I eligibility:</a:t>
            </a:r>
          </a:p>
          <a:p>
            <a:pPr lvl="1"/>
            <a:r>
              <a:rPr lang="en-US" noProof="0" dirty="0"/>
              <a:t>Revise the Plan to meet Tier II requirements, or</a:t>
            </a:r>
          </a:p>
          <a:p>
            <a:pPr lvl="1"/>
            <a:r>
              <a:rPr lang="en-US" noProof="0" dirty="0"/>
              <a:t>Complete a full PE-certified Plan</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Picture 4" descr="A picture containing text, businesscard&#10;&#10;Description automatically generated">
            <a:extLst>
              <a:ext uri="{FF2B5EF4-FFF2-40B4-BE49-F238E27FC236}">
                <a16:creationId xmlns:a16="http://schemas.microsoft.com/office/drawing/2014/main" id="{0660E926-CE81-ECCC-6258-94D28B17B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900" y="3304716"/>
            <a:ext cx="3731148" cy="280161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48973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E89C-4446-4B2C-9065-CBDCE74A7EE5}"/>
              </a:ext>
            </a:extLst>
          </p:cNvPr>
          <p:cNvSpPr>
            <a:spLocks noGrp="1"/>
          </p:cNvSpPr>
          <p:nvPr>
            <p:ph type="title"/>
          </p:nvPr>
        </p:nvSpPr>
        <p:spPr>
          <a:xfrm>
            <a:off x="1524000" y="145280"/>
            <a:ext cx="8642691" cy="997721"/>
          </a:xfrm>
        </p:spPr>
        <p:txBody>
          <a:bodyPr/>
          <a:lstStyle/>
          <a:p>
            <a:r>
              <a:rPr lang="en-US" dirty="0"/>
              <a:t>Any Questions?</a:t>
            </a:r>
          </a:p>
        </p:txBody>
      </p:sp>
      <p:pic>
        <p:nvPicPr>
          <p:cNvPr id="4" name="Picture 10" descr="fawn2b">
            <a:extLst>
              <a:ext uri="{FF2B5EF4-FFF2-40B4-BE49-F238E27FC236}">
                <a16:creationId xmlns:a16="http://schemas.microsoft.com/office/drawing/2014/main" id="{19A6662C-5B2E-45D2-A385-8897E6A8C7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7833" y="1600200"/>
            <a:ext cx="3056334" cy="480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870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E173-943C-4C9E-9289-41A52461C5C4}"/>
              </a:ext>
            </a:extLst>
          </p:cNvPr>
          <p:cNvSpPr>
            <a:spLocks noGrp="1"/>
          </p:cNvSpPr>
          <p:nvPr>
            <p:ph type="title"/>
          </p:nvPr>
        </p:nvSpPr>
        <p:spPr>
          <a:xfrm>
            <a:off x="1524000" y="145280"/>
            <a:ext cx="8642691" cy="997721"/>
          </a:xfrm>
        </p:spPr>
        <p:txBody>
          <a:bodyPr>
            <a:normAutofit/>
          </a:bodyPr>
          <a:lstStyle/>
          <a:p>
            <a:r>
              <a:rPr lang="en-US" dirty="0"/>
              <a:t>Thank You for Attending</a:t>
            </a:r>
          </a:p>
        </p:txBody>
      </p:sp>
      <p:sp>
        <p:nvSpPr>
          <p:cNvPr id="3" name="Content Placeholder 2">
            <a:extLst>
              <a:ext uri="{FF2B5EF4-FFF2-40B4-BE49-F238E27FC236}">
                <a16:creationId xmlns:a16="http://schemas.microsoft.com/office/drawing/2014/main" id="{88F70216-4428-493F-AE96-0D28A8BB8366}"/>
              </a:ext>
            </a:extLst>
          </p:cNvPr>
          <p:cNvSpPr>
            <a:spLocks noGrp="1"/>
          </p:cNvSpPr>
          <p:nvPr>
            <p:ph idx="1"/>
          </p:nvPr>
        </p:nvSpPr>
        <p:spPr>
          <a:xfrm>
            <a:off x="1066800" y="1752600"/>
            <a:ext cx="8860536" cy="1490357"/>
          </a:xfrm>
        </p:spPr>
        <p:txBody>
          <a:bodyPr>
            <a:normAutofit/>
          </a:bodyPr>
          <a:lstStyle/>
          <a:p>
            <a:r>
              <a:rPr lang="en-US" b="1" dirty="0"/>
              <a:t>Training for Site Managers and Hazardous Waste Personnel</a:t>
            </a:r>
          </a:p>
          <a:p>
            <a:r>
              <a:rPr lang="en-US" dirty="0"/>
              <a:t>Attend a workshop, bring Lion on site, join a webinar, or learn online at your own pace. </a:t>
            </a:r>
          </a:p>
        </p:txBody>
      </p:sp>
      <p:sp>
        <p:nvSpPr>
          <p:cNvPr id="4" name="Content Placeholder 3">
            <a:extLst>
              <a:ext uri="{FF2B5EF4-FFF2-40B4-BE49-F238E27FC236}">
                <a16:creationId xmlns:a16="http://schemas.microsoft.com/office/drawing/2014/main" id="{CD0A0D6A-0A4C-4470-8FC3-92DF74954F68}"/>
              </a:ext>
            </a:extLst>
          </p:cNvPr>
          <p:cNvSpPr>
            <a:spLocks noGrp="1"/>
          </p:cNvSpPr>
          <p:nvPr>
            <p:ph idx="11"/>
          </p:nvPr>
        </p:nvSpPr>
        <p:spPr>
          <a:xfrm>
            <a:off x="6937879" y="3984760"/>
            <a:ext cx="3657600" cy="2194560"/>
          </a:xfrm>
        </p:spPr>
        <p:txBody>
          <a:bodyPr>
            <a:noAutofit/>
          </a:bodyPr>
          <a:lstStyle/>
          <a:p>
            <a:pPr marL="0" indent="0">
              <a:buNone/>
            </a:pPr>
            <a:r>
              <a:rPr lang="en-US" b="1" dirty="0"/>
              <a:t>Ontario</a:t>
            </a:r>
            <a:r>
              <a:rPr lang="en-US" dirty="0"/>
              <a:t> </a:t>
            </a:r>
          </a:p>
          <a:p>
            <a:pPr marL="0" indent="0">
              <a:buNone/>
            </a:pPr>
            <a:r>
              <a:rPr lang="en-US" b="1" dirty="0"/>
              <a:t>San Diego</a:t>
            </a:r>
          </a:p>
          <a:p>
            <a:pPr marL="0" indent="0">
              <a:buNone/>
            </a:pPr>
            <a:r>
              <a:rPr lang="en-US" b="1" dirty="0"/>
              <a:t>San Jose</a:t>
            </a:r>
          </a:p>
          <a:p>
            <a:pPr marL="0" indent="0">
              <a:buNone/>
            </a:pPr>
            <a:r>
              <a:rPr lang="en-US" b="1" dirty="0"/>
              <a:t>Los Angeles </a:t>
            </a:r>
          </a:p>
          <a:p>
            <a:pPr marL="0" indent="0">
              <a:buNone/>
            </a:pPr>
            <a:r>
              <a:rPr lang="en-US" b="1" dirty="0"/>
              <a:t>San Diego</a:t>
            </a:r>
            <a:endParaRPr lang="en-US" b="1" i="0" dirty="0"/>
          </a:p>
        </p:txBody>
      </p:sp>
      <p:sp>
        <p:nvSpPr>
          <p:cNvPr id="9" name="Content Placeholder 8">
            <a:extLst>
              <a:ext uri="{FF2B5EF4-FFF2-40B4-BE49-F238E27FC236}">
                <a16:creationId xmlns:a16="http://schemas.microsoft.com/office/drawing/2014/main" id="{67F6DB6E-5834-092D-0925-5245829CBB1E}"/>
              </a:ext>
            </a:extLst>
          </p:cNvPr>
          <p:cNvSpPr>
            <a:spLocks noGrp="1"/>
          </p:cNvSpPr>
          <p:nvPr>
            <p:ph idx="12"/>
          </p:nvPr>
        </p:nvSpPr>
        <p:spPr>
          <a:xfrm>
            <a:off x="8901274" y="3993060"/>
            <a:ext cx="2214768" cy="2560140"/>
          </a:xfrm>
        </p:spPr>
        <p:txBody>
          <a:bodyPr/>
          <a:lstStyle/>
          <a:p>
            <a:pPr marL="0" indent="0">
              <a:buNone/>
              <a:defRPr/>
            </a:pPr>
            <a:r>
              <a:rPr lang="en-US" dirty="0"/>
              <a:t>May 7–8 </a:t>
            </a:r>
          </a:p>
          <a:p>
            <a:pPr marL="0" indent="0">
              <a:buNone/>
              <a:defRPr/>
            </a:pPr>
            <a:r>
              <a:rPr lang="en-US" dirty="0"/>
              <a:t>May 13–14</a:t>
            </a:r>
          </a:p>
          <a:p>
            <a:pPr marL="0" indent="0">
              <a:buNone/>
              <a:defRPr/>
            </a:pPr>
            <a:r>
              <a:rPr lang="en-US" dirty="0"/>
              <a:t>Sept. 9–10</a:t>
            </a:r>
          </a:p>
          <a:p>
            <a:pPr marL="0" indent="0">
              <a:buNone/>
              <a:defRPr/>
            </a:pPr>
            <a:r>
              <a:rPr lang="en-US" dirty="0"/>
              <a:t>Sept. 17–18</a:t>
            </a:r>
          </a:p>
          <a:p>
            <a:pPr marL="0" indent="0">
              <a:buNone/>
              <a:defRPr/>
            </a:pPr>
            <a:r>
              <a:rPr lang="en-US" dirty="0"/>
              <a:t>Sept. 23–24</a:t>
            </a:r>
          </a:p>
        </p:txBody>
      </p:sp>
      <p:sp>
        <p:nvSpPr>
          <p:cNvPr id="16" name="Content Placeholder 2">
            <a:extLst>
              <a:ext uri="{FF2B5EF4-FFF2-40B4-BE49-F238E27FC236}">
                <a16:creationId xmlns:a16="http://schemas.microsoft.com/office/drawing/2014/main" id="{6E8E11EE-A08E-8958-16A5-BC74FE628608}"/>
              </a:ext>
            </a:extLst>
          </p:cNvPr>
          <p:cNvSpPr txBox="1">
            <a:spLocks/>
          </p:cNvSpPr>
          <p:nvPr/>
        </p:nvSpPr>
        <p:spPr>
          <a:xfrm>
            <a:off x="2573477" y="5535556"/>
            <a:ext cx="7699248" cy="669734"/>
          </a:xfrm>
          <a:prstGeom prst="rect">
            <a:avLst/>
          </a:prstGeom>
        </p:spPr>
        <p:txBody>
          <a:bodyPr vert="horz" lIns="91440" tIns="45720" rIns="91440" bIns="45720" rtlCol="0">
            <a:normAutofit/>
          </a:bodyPr>
          <a:lstStyle>
            <a:lvl1pPr marL="0" indent="0" algn="l" defTabSz="914400" rtl="0" eaLnBrk="1" latinLnBrk="0" hangingPunct="1">
              <a:spcBef>
                <a:spcPts val="1000"/>
              </a:spcBef>
              <a:buFont typeface="Arial" panose="020B0604020202020204" pitchFamily="34" charset="0"/>
              <a:buNone/>
              <a:defRPr sz="2400" kern="1200">
                <a:solidFill>
                  <a:schemeClr val="tx1"/>
                </a:solidFill>
                <a:latin typeface="Arial" pitchFamily="34" charset="0"/>
                <a:ea typeface="+mn-ea"/>
                <a:cs typeface="Arial" pitchFamily="34" charset="0"/>
              </a:defRPr>
            </a:lvl1pPr>
            <a:lvl2pPr marL="688975" indent="-344488" algn="l" defTabSz="914400" rtl="0" eaLnBrk="1" latinLnBrk="0" hangingPunct="1">
              <a:spcBef>
                <a:spcPts val="10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027113" indent="-336550" algn="l" defTabSz="914400" rtl="0" eaLnBrk="1" latinLnBrk="0" hangingPunct="1">
              <a:spcBef>
                <a:spcPts val="1000"/>
              </a:spcBef>
              <a:buFont typeface="Arial" panose="020B0604020202020204" pitchFamily="34" charset="0"/>
              <a:buChar char="‒"/>
              <a:tabLst/>
              <a:defRPr sz="2400" kern="1200">
                <a:solidFill>
                  <a:schemeClr val="tx1"/>
                </a:solidFill>
                <a:latin typeface="Arial" pitchFamily="34" charset="0"/>
                <a:ea typeface="+mn-ea"/>
                <a:cs typeface="Arial" pitchFamily="34" charset="0"/>
              </a:defRPr>
            </a:lvl3pPr>
            <a:lvl4pPr marL="1371600" indent="-344488" algn="l" defTabSz="914400" rtl="0" eaLnBrk="1" latinLnBrk="0" hangingPunct="1">
              <a:spcBef>
                <a:spcPts val="1000"/>
              </a:spcBef>
              <a:buFont typeface="Courier New" panose="02070309020205020404" pitchFamily="49" charset="0"/>
              <a:buChar char="o"/>
              <a:defRPr sz="2400" kern="1200">
                <a:solidFill>
                  <a:schemeClr val="tx1"/>
                </a:solidFill>
                <a:latin typeface="Arial" pitchFamily="34" charset="0"/>
                <a:ea typeface="+mn-ea"/>
                <a:cs typeface="Arial" pitchFamily="34" charset="0"/>
              </a:defRPr>
            </a:lvl4pPr>
            <a:lvl5pPr marL="914400" indent="0" algn="l" defTabSz="914400" rtl="0" eaLnBrk="1" latinLnBrk="0" hangingPunct="1">
              <a:spcBef>
                <a:spcPts val="1000"/>
              </a:spcBef>
              <a:buFont typeface="Arial" pitchFamily="34" charset="0"/>
              <a:buNone/>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7" name="Content Placeholder 3">
            <a:extLst>
              <a:ext uri="{FF2B5EF4-FFF2-40B4-BE49-F238E27FC236}">
                <a16:creationId xmlns:a16="http://schemas.microsoft.com/office/drawing/2014/main" id="{048D9CB7-FB87-5300-E610-71B709455981}"/>
              </a:ext>
            </a:extLst>
          </p:cNvPr>
          <p:cNvSpPr txBox="1">
            <a:spLocks/>
          </p:cNvSpPr>
          <p:nvPr/>
        </p:nvSpPr>
        <p:spPr>
          <a:xfrm>
            <a:off x="6939317" y="3505200"/>
            <a:ext cx="4495800" cy="541125"/>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688975" indent="-344488" algn="l" defTabSz="914400" rtl="0" eaLnBrk="1" latinLnBrk="0" hangingPunct="1">
              <a:spcBef>
                <a:spcPts val="10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027113" indent="-336550" algn="l" defTabSz="914400" rtl="0" eaLnBrk="1" latinLnBrk="0" hangingPunct="1">
              <a:spcBef>
                <a:spcPts val="1000"/>
              </a:spcBef>
              <a:buFont typeface="Courier New" panose="02070309020205020404" pitchFamily="49" charset="0"/>
              <a:buChar char="o"/>
              <a:tabLst/>
              <a:defRPr sz="2400" kern="1200">
                <a:solidFill>
                  <a:schemeClr val="tx1"/>
                </a:solidFill>
                <a:latin typeface="Arial" pitchFamily="34" charset="0"/>
                <a:ea typeface="+mn-ea"/>
                <a:cs typeface="Arial" pitchFamily="34" charset="0"/>
              </a:defRPr>
            </a:lvl3pPr>
            <a:lvl4pPr marL="1371600" indent="-344488" algn="l" defTabSz="914400" rtl="0" eaLnBrk="1" latinLnBrk="0" hangingPunct="1">
              <a:spcBef>
                <a:spcPts val="1000"/>
              </a:spcBef>
              <a:buFont typeface="Wingdings" panose="05000000000000000000" pitchFamily="2" charset="2"/>
              <a:buChar char="Ø"/>
              <a:defRPr sz="2400" kern="1200">
                <a:solidFill>
                  <a:schemeClr val="tx1"/>
                </a:solidFill>
                <a:latin typeface="Arial" pitchFamily="34" charset="0"/>
                <a:ea typeface="+mn-ea"/>
                <a:cs typeface="Arial" pitchFamily="34" charset="0"/>
              </a:defRPr>
            </a:lvl4pPr>
            <a:lvl5pPr marL="914400" indent="0" algn="l" defTabSz="914400" rtl="0" eaLnBrk="1" latinLnBrk="0" hangingPunct="1">
              <a:spcBef>
                <a:spcPts val="1000"/>
              </a:spcBef>
              <a:buFont typeface="Arial" pitchFamily="34" charset="0"/>
              <a:buNone/>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rgbClr val="284E74"/>
                </a:solidFill>
              </a:rPr>
              <a:t>2024 Training Workshops</a:t>
            </a:r>
          </a:p>
        </p:txBody>
      </p:sp>
      <p:grpSp>
        <p:nvGrpSpPr>
          <p:cNvPr id="5" name="Group 4">
            <a:extLst>
              <a:ext uri="{FF2B5EF4-FFF2-40B4-BE49-F238E27FC236}">
                <a16:creationId xmlns:a16="http://schemas.microsoft.com/office/drawing/2014/main" id="{EDA9F0F8-8D70-34B0-053A-71683D7E9DF8}"/>
              </a:ext>
            </a:extLst>
          </p:cNvPr>
          <p:cNvGrpSpPr/>
          <p:nvPr/>
        </p:nvGrpSpPr>
        <p:grpSpPr>
          <a:xfrm>
            <a:off x="1333899" y="3223907"/>
            <a:ext cx="4093996" cy="3711588"/>
            <a:chOff x="2101014" y="3276601"/>
            <a:chExt cx="4093996" cy="3711588"/>
          </a:xfrm>
        </p:grpSpPr>
        <p:pic>
          <p:nvPicPr>
            <p:cNvPr id="11" name="Picture 10" descr="A bear and barrel of oil&#10;&#10;Description automatically generated">
              <a:extLst>
                <a:ext uri="{FF2B5EF4-FFF2-40B4-BE49-F238E27FC236}">
                  <a16:creationId xmlns:a16="http://schemas.microsoft.com/office/drawing/2014/main" id="{BFF759D4-6E4E-1044-5980-BADF7AE37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014" y="4601663"/>
              <a:ext cx="1702891" cy="1702891"/>
            </a:xfrm>
            <a:prstGeom prst="rect">
              <a:avLst/>
            </a:prstGeom>
          </p:spPr>
        </p:pic>
        <p:pic>
          <p:nvPicPr>
            <p:cNvPr id="15" name="Picture 14" descr="A book and a book&#10;&#10;Description automatically generated with medium confidence">
              <a:extLst>
                <a:ext uri="{FF2B5EF4-FFF2-40B4-BE49-F238E27FC236}">
                  <a16:creationId xmlns:a16="http://schemas.microsoft.com/office/drawing/2014/main" id="{1140CB3A-1995-84FE-4F06-CBA9AC58E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410" y="4092589"/>
              <a:ext cx="2895600" cy="2895600"/>
            </a:xfrm>
            <a:prstGeom prst="rect">
              <a:avLst/>
            </a:prstGeom>
          </p:spPr>
        </p:pic>
        <p:sp>
          <p:nvSpPr>
            <p:cNvPr id="19" name="Content Placeholder 3">
              <a:extLst>
                <a:ext uri="{FF2B5EF4-FFF2-40B4-BE49-F238E27FC236}">
                  <a16:creationId xmlns:a16="http://schemas.microsoft.com/office/drawing/2014/main" id="{DF778F14-0D0F-09AA-1EC4-212BA21AACFA}"/>
                </a:ext>
              </a:extLst>
            </p:cNvPr>
            <p:cNvSpPr txBox="1">
              <a:spLocks/>
            </p:cNvSpPr>
            <p:nvPr/>
          </p:nvSpPr>
          <p:spPr>
            <a:xfrm>
              <a:off x="2286230" y="3276601"/>
              <a:ext cx="3733570" cy="1872937"/>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688975" indent="-344488" algn="l" defTabSz="914400" rtl="0" eaLnBrk="1" latinLnBrk="0" hangingPunct="1">
                <a:spcBef>
                  <a:spcPts val="10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027113" indent="-336550" algn="l" defTabSz="914400" rtl="0" eaLnBrk="1" latinLnBrk="0" hangingPunct="1">
                <a:spcBef>
                  <a:spcPts val="1000"/>
                </a:spcBef>
                <a:buFont typeface="Courier New" panose="02070309020205020404" pitchFamily="49" charset="0"/>
                <a:buChar char="o"/>
                <a:tabLst/>
                <a:defRPr sz="2400" kern="1200">
                  <a:solidFill>
                    <a:schemeClr val="tx1"/>
                  </a:solidFill>
                  <a:latin typeface="Arial" pitchFamily="34" charset="0"/>
                  <a:ea typeface="+mn-ea"/>
                  <a:cs typeface="Arial" pitchFamily="34" charset="0"/>
                </a:defRPr>
              </a:lvl3pPr>
              <a:lvl4pPr marL="1371600" indent="-344488" algn="l" defTabSz="914400" rtl="0" eaLnBrk="1" latinLnBrk="0" hangingPunct="1">
                <a:spcBef>
                  <a:spcPts val="1000"/>
                </a:spcBef>
                <a:buFont typeface="Wingdings" panose="05000000000000000000" pitchFamily="2" charset="2"/>
                <a:buChar char="Ø"/>
                <a:defRPr sz="2400" kern="1200">
                  <a:solidFill>
                    <a:schemeClr val="tx1"/>
                  </a:solidFill>
                  <a:latin typeface="Arial" pitchFamily="34" charset="0"/>
                  <a:ea typeface="+mn-ea"/>
                  <a:cs typeface="Arial" pitchFamily="34" charset="0"/>
                </a:defRPr>
              </a:lvl4pPr>
              <a:lvl5pPr marL="914400" indent="0" algn="l" defTabSz="914400" rtl="0" eaLnBrk="1" latinLnBrk="0" hangingPunct="1">
                <a:spcBef>
                  <a:spcPts val="1000"/>
                </a:spcBef>
                <a:buFont typeface="Arial" pitchFamily="34" charset="0"/>
                <a:buNone/>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a:solidFill>
                    <a:srgbClr val="284E74"/>
                  </a:solidFill>
                </a:rPr>
                <a:t>Visit </a:t>
              </a:r>
              <a:r>
                <a:rPr lang="en-US" sz="3000" b="1" dirty="0">
                  <a:solidFill>
                    <a:srgbClr val="FF6B21"/>
                  </a:solidFill>
                </a:rPr>
                <a:t>Lion.com/CA</a:t>
              </a:r>
            </a:p>
            <a:p>
              <a:pPr marL="0" indent="0">
                <a:buNone/>
              </a:pPr>
              <a:r>
                <a:rPr lang="en-US" dirty="0">
                  <a:solidFill>
                    <a:srgbClr val="284E74"/>
                  </a:solidFill>
                </a:rPr>
                <a:t>to see all the options.</a:t>
              </a:r>
            </a:p>
          </p:txBody>
        </p:sp>
      </p:grpSp>
    </p:spTree>
    <p:extLst>
      <p:ext uri="{BB962C8B-B14F-4D97-AF65-F5344CB8AC3E}">
        <p14:creationId xmlns:p14="http://schemas.microsoft.com/office/powerpoint/2010/main" val="388025299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642691" cy="997721"/>
          </a:xfrm>
        </p:spPr>
        <p:txBody>
          <a:bodyPr>
            <a:normAutofit/>
          </a:bodyPr>
          <a:lstStyle/>
          <a:p>
            <a:r>
              <a:rPr lang="en-US" dirty="0"/>
              <a:t>Thank You for Attending!</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2230174" y="1828800"/>
            <a:ext cx="7371027" cy="4706152"/>
          </a:xfrm>
        </p:spPr>
        <p:txBody>
          <a:bodyPr>
            <a:normAutofit/>
          </a:bodyPr>
          <a:lstStyle/>
          <a:p>
            <a:pPr algn="ctr"/>
            <a:r>
              <a:rPr lang="en-US" sz="3200" b="1" noProof="0" dirty="0"/>
              <a:t>Q&amp;A Time</a:t>
            </a:r>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77752"/>
            <a:ext cx="5638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6" name="Picture 5" descr="Icon&#10;&#10;Description automatically generated">
            <a:extLst>
              <a:ext uri="{FF2B5EF4-FFF2-40B4-BE49-F238E27FC236}">
                <a16:creationId xmlns:a16="http://schemas.microsoft.com/office/drawing/2014/main" id="{88DDE8A9-DF06-7B48-713C-A4CC24DE7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714" y="4037509"/>
            <a:ext cx="2133600" cy="2133600"/>
          </a:xfrm>
          <a:prstGeom prst="rect">
            <a:avLst/>
          </a:prstGeom>
          <a:solidFill>
            <a:srgbClr val="FFC000"/>
          </a:solidFill>
        </p:spPr>
      </p:pic>
      <p:pic>
        <p:nvPicPr>
          <p:cNvPr id="11" name="Picture 10">
            <a:extLst>
              <a:ext uri="{FF2B5EF4-FFF2-40B4-BE49-F238E27FC236}">
                <a16:creationId xmlns:a16="http://schemas.microsoft.com/office/drawing/2014/main" id="{581B22E1-7C1F-EE44-6C5E-E1A57DE31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2657364"/>
            <a:ext cx="1312027" cy="2133600"/>
          </a:xfrm>
          <a:prstGeom prst="rect">
            <a:avLst/>
          </a:prstGeom>
        </p:spPr>
      </p:pic>
      <p:pic>
        <p:nvPicPr>
          <p:cNvPr id="13" name="Picture 12" descr="Icon&#10;&#10;Description automatically generated">
            <a:extLst>
              <a:ext uri="{FF2B5EF4-FFF2-40B4-BE49-F238E27FC236}">
                <a16:creationId xmlns:a16="http://schemas.microsoft.com/office/drawing/2014/main" id="{C183F837-BC3B-10B1-6B53-0EE8AC12F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089" y="2628962"/>
            <a:ext cx="2545085" cy="2254218"/>
          </a:xfrm>
          <a:prstGeom prst="rect">
            <a:avLst/>
          </a:prstGeom>
        </p:spPr>
      </p:pic>
    </p:spTree>
    <p:extLst>
      <p:ext uri="{BB962C8B-B14F-4D97-AF65-F5344CB8AC3E}">
        <p14:creationId xmlns:p14="http://schemas.microsoft.com/office/powerpoint/2010/main" val="14620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9144000" cy="997721"/>
          </a:xfrm>
        </p:spPr>
        <p:txBody>
          <a:bodyPr>
            <a:normAutofit/>
          </a:bodyPr>
          <a:lstStyle/>
          <a:p>
            <a:r>
              <a:rPr lang="en-US" noProof="0" dirty="0"/>
              <a:t>Spill Prevention, Control, and Countermeasure Rule</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10136364" cy="4237230"/>
          </a:xfrm>
        </p:spPr>
        <p:txBody>
          <a:bodyPr>
            <a:normAutofit/>
          </a:bodyPr>
          <a:lstStyle/>
          <a:p>
            <a:r>
              <a:rPr lang="en-US" noProof="0" dirty="0"/>
              <a:t>The purpose of the rule is to ensure certain facilities develop SPCC Plans designed to prevent oil discharges from reaching US navigable waters or adjoining shorelines or, in California, “waters of the state”</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1524000" y="6096000"/>
            <a:ext cx="4114800" cy="4572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p>
        </p:txBody>
      </p:sp>
      <p:pic>
        <p:nvPicPr>
          <p:cNvPr id="5" name="Content Placeholder 5">
            <a:extLst>
              <a:ext uri="{FF2B5EF4-FFF2-40B4-BE49-F238E27FC236}">
                <a16:creationId xmlns:a16="http://schemas.microsoft.com/office/drawing/2014/main" id="{E2CD2D8F-14DA-59FE-273D-14738CCD77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688326"/>
            <a:ext cx="3962400" cy="26362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quot;No&quot; Symbol 9">
            <a:extLst>
              <a:ext uri="{FF2B5EF4-FFF2-40B4-BE49-F238E27FC236}">
                <a16:creationId xmlns:a16="http://schemas.microsoft.com/office/drawing/2014/main" id="{2398AA79-AE59-4982-98BA-08FCADADB99F}"/>
              </a:ext>
            </a:extLst>
          </p:cNvPr>
          <p:cNvSpPr>
            <a:spLocks noChangeAspect="1"/>
          </p:cNvSpPr>
          <p:nvPr/>
        </p:nvSpPr>
        <p:spPr>
          <a:xfrm>
            <a:off x="4609913" y="3494697"/>
            <a:ext cx="2972174" cy="2972174"/>
          </a:xfrm>
          <a:prstGeom prst="noSmoking">
            <a:avLst>
              <a:gd name="adj" fmla="val 423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a:endParaRPr>
          </a:p>
        </p:txBody>
      </p:sp>
    </p:spTree>
    <p:extLst>
      <p:ext uri="{BB962C8B-B14F-4D97-AF65-F5344CB8AC3E}">
        <p14:creationId xmlns:p14="http://schemas.microsoft.com/office/powerpoint/2010/main" val="88857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40FF-FD59-41E0-A90B-4FB6587464AC}"/>
              </a:ext>
            </a:extLst>
          </p:cNvPr>
          <p:cNvSpPr>
            <a:spLocks noGrp="1"/>
          </p:cNvSpPr>
          <p:nvPr>
            <p:ph type="title"/>
          </p:nvPr>
        </p:nvSpPr>
        <p:spPr>
          <a:xfrm>
            <a:off x="1524000" y="145280"/>
            <a:ext cx="8077200" cy="997721"/>
          </a:xfrm>
        </p:spPr>
        <p:txBody>
          <a:bodyPr>
            <a:normAutofit/>
          </a:bodyPr>
          <a:lstStyle/>
          <a:p>
            <a:r>
              <a:rPr lang="en-US" noProof="0" dirty="0"/>
              <a:t>APSA vs. Federal SPCC </a:t>
            </a:r>
            <a:r>
              <a:rPr lang="en-US" dirty="0"/>
              <a:t>A</a:t>
            </a:r>
            <a:r>
              <a:rPr lang="en-US" noProof="0" dirty="0" err="1"/>
              <a:t>pplicability</a:t>
            </a:r>
            <a:endParaRPr lang="en-US" b="0" noProof="0" dirty="0"/>
          </a:p>
        </p:txBody>
      </p:sp>
      <p:sp>
        <p:nvSpPr>
          <p:cNvPr id="3" name="Content Placeholder 2">
            <a:extLst>
              <a:ext uri="{FF2B5EF4-FFF2-40B4-BE49-F238E27FC236}">
                <a16:creationId xmlns:a16="http://schemas.microsoft.com/office/drawing/2014/main" id="{112FB62E-E9EA-4634-8C9C-B8697D4CB372}"/>
              </a:ext>
            </a:extLst>
          </p:cNvPr>
          <p:cNvSpPr>
            <a:spLocks noGrp="1"/>
          </p:cNvSpPr>
          <p:nvPr>
            <p:ph idx="1"/>
          </p:nvPr>
        </p:nvSpPr>
        <p:spPr>
          <a:xfrm>
            <a:off x="1066800" y="1828800"/>
            <a:ext cx="9829799" cy="4237230"/>
          </a:xfrm>
        </p:spPr>
        <p:txBody>
          <a:bodyPr>
            <a:normAutofit/>
          </a:bodyPr>
          <a:lstStyle/>
          <a:p>
            <a:r>
              <a:rPr lang="en-US" noProof="0" dirty="0"/>
              <a:t>CUPAs are only reviewing the SPCC Plan under APSA </a:t>
            </a:r>
          </a:p>
          <a:p>
            <a:pPr marL="257175" indent="-257175">
              <a:buFont typeface="Arial" panose="020B0604020202020204" pitchFamily="34" charset="0"/>
              <a:buChar char="•"/>
            </a:pPr>
            <a:r>
              <a:rPr lang="en-US" noProof="0" dirty="0"/>
              <a:t>APSA </a:t>
            </a:r>
            <a:r>
              <a:rPr lang="en-US" dirty="0"/>
              <a:t>only applies to petroleum oils, while SPCC includes all oils (e.g., vegetable oils)</a:t>
            </a:r>
          </a:p>
          <a:p>
            <a:pPr marL="257175" indent="-257175">
              <a:buFont typeface="Arial" panose="020B0604020202020204" pitchFamily="34" charset="0"/>
              <a:buChar char="•"/>
            </a:pPr>
            <a:r>
              <a:rPr lang="en-US" dirty="0"/>
              <a:t>APSA exempts navigable specific facilities (e.g., farms, construction)</a:t>
            </a:r>
          </a:p>
          <a:p>
            <a:pPr marL="257175" indent="-257175">
              <a:buFont typeface="Arial" panose="020B0604020202020204" pitchFamily="34" charset="0"/>
              <a:buChar char="•"/>
            </a:pPr>
            <a:r>
              <a:rPr lang="en-US" noProof="0" dirty="0"/>
              <a:t>APSA reviews sites with a risk to waters of the state in addition to the Federal definition of navigable waters</a:t>
            </a:r>
          </a:p>
          <a:p>
            <a:endParaRPr lang="en-US" noProof="0" dirty="0"/>
          </a:p>
        </p:txBody>
      </p:sp>
      <p:sp>
        <p:nvSpPr>
          <p:cNvPr id="8" name="Content Placeholder 4">
            <a:extLst>
              <a:ext uri="{FF2B5EF4-FFF2-40B4-BE49-F238E27FC236}">
                <a16:creationId xmlns:a16="http://schemas.microsoft.com/office/drawing/2014/main" id="{CE9B6A12-3EC9-A166-D602-EBE2237ADA54}"/>
              </a:ext>
            </a:extLst>
          </p:cNvPr>
          <p:cNvSpPr txBox="1">
            <a:spLocks/>
          </p:cNvSpPr>
          <p:nvPr/>
        </p:nvSpPr>
        <p:spPr>
          <a:xfrm>
            <a:off x="2667000" y="5429250"/>
            <a:ext cx="3086100" cy="342900"/>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688975" indent="-3444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09738" indent="-331788"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141413" indent="-2270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350" dirty="0">
              <a:solidFill>
                <a:prstClr val="black"/>
              </a:solidFill>
              <a:latin typeface="Arial"/>
            </a:endParaRPr>
          </a:p>
        </p:txBody>
      </p:sp>
      <p:sp>
        <p:nvSpPr>
          <p:cNvPr id="7" name="Freeform: Shape 6">
            <a:extLst>
              <a:ext uri="{FF2B5EF4-FFF2-40B4-BE49-F238E27FC236}">
                <a16:creationId xmlns:a16="http://schemas.microsoft.com/office/drawing/2014/main" id="{076418FB-2B00-D13E-D7D7-42D735B2A090}"/>
              </a:ext>
            </a:extLst>
          </p:cNvPr>
          <p:cNvSpPr/>
          <p:nvPr/>
        </p:nvSpPr>
        <p:spPr>
          <a:xfrm>
            <a:off x="5224014" y="4901565"/>
            <a:ext cx="1509559" cy="1305536"/>
          </a:xfrm>
          <a:custGeom>
            <a:avLst/>
            <a:gdLst>
              <a:gd name="connsiteX0" fmla="*/ 754780 w 1509559"/>
              <a:gd name="connsiteY0" fmla="*/ 0 h 1305536"/>
              <a:gd name="connsiteX1" fmla="*/ 846023 w 1509559"/>
              <a:gd name="connsiteY1" fmla="*/ 27761 h 1305536"/>
              <a:gd name="connsiteX2" fmla="*/ 1509559 w 1509559"/>
              <a:gd name="connsiteY2" fmla="*/ 652768 h 1305536"/>
              <a:gd name="connsiteX3" fmla="*/ 846023 w 1509559"/>
              <a:gd name="connsiteY3" fmla="*/ 1277775 h 1305536"/>
              <a:gd name="connsiteX4" fmla="*/ 754780 w 1509559"/>
              <a:gd name="connsiteY4" fmla="*/ 1305536 h 1305536"/>
              <a:gd name="connsiteX5" fmla="*/ 663536 w 1509559"/>
              <a:gd name="connsiteY5" fmla="*/ 1277775 h 1305536"/>
              <a:gd name="connsiteX6" fmla="*/ 0 w 1509559"/>
              <a:gd name="connsiteY6" fmla="*/ 652768 h 1305536"/>
              <a:gd name="connsiteX7" fmla="*/ 663536 w 1509559"/>
              <a:gd name="connsiteY7" fmla="*/ 27761 h 1305536"/>
              <a:gd name="connsiteX8" fmla="*/ 754780 w 1509559"/>
              <a:gd name="connsiteY8" fmla="*/ 0 h 13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559" h="1305536">
                <a:moveTo>
                  <a:pt x="754780" y="0"/>
                </a:moveTo>
                <a:lnTo>
                  <a:pt x="846023" y="27761"/>
                </a:lnTo>
                <a:cubicBezTo>
                  <a:pt x="1246353" y="163212"/>
                  <a:pt x="1509559" y="392596"/>
                  <a:pt x="1509559" y="652768"/>
                </a:cubicBezTo>
                <a:cubicBezTo>
                  <a:pt x="1509559" y="912940"/>
                  <a:pt x="1246353" y="1142324"/>
                  <a:pt x="846023" y="1277775"/>
                </a:cubicBezTo>
                <a:lnTo>
                  <a:pt x="754780" y="1305536"/>
                </a:lnTo>
                <a:lnTo>
                  <a:pt x="663536" y="1277775"/>
                </a:lnTo>
                <a:cubicBezTo>
                  <a:pt x="263206" y="1142324"/>
                  <a:pt x="0" y="912940"/>
                  <a:pt x="0" y="652768"/>
                </a:cubicBezTo>
                <a:cubicBezTo>
                  <a:pt x="0" y="392596"/>
                  <a:pt x="263206" y="163212"/>
                  <a:pt x="663536" y="27761"/>
                </a:cubicBezTo>
                <a:lnTo>
                  <a:pt x="754780" y="0"/>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Freeform: Shape 4">
            <a:extLst>
              <a:ext uri="{FF2B5EF4-FFF2-40B4-BE49-F238E27FC236}">
                <a16:creationId xmlns:a16="http://schemas.microsoft.com/office/drawing/2014/main" id="{546A254E-9507-0737-BF2E-2FF912BF1714}"/>
              </a:ext>
            </a:extLst>
          </p:cNvPr>
          <p:cNvSpPr/>
          <p:nvPr/>
        </p:nvSpPr>
        <p:spPr>
          <a:xfrm>
            <a:off x="3723591" y="4800600"/>
            <a:ext cx="2255203" cy="1507466"/>
          </a:xfrm>
          <a:custGeom>
            <a:avLst/>
            <a:gdLst>
              <a:gd name="connsiteX0" fmla="*/ 1504991 w 2255203"/>
              <a:gd name="connsiteY0" fmla="*/ 0 h 1507466"/>
              <a:gd name="connsiteX1" fmla="*/ 2222359 w 2255203"/>
              <a:gd name="connsiteY1" fmla="*/ 90972 h 1507466"/>
              <a:gd name="connsiteX2" fmla="*/ 2255203 w 2255203"/>
              <a:gd name="connsiteY2" fmla="*/ 100965 h 1507466"/>
              <a:gd name="connsiteX3" fmla="*/ 2163959 w 2255203"/>
              <a:gd name="connsiteY3" fmla="*/ 128726 h 1507466"/>
              <a:gd name="connsiteX4" fmla="*/ 1500423 w 2255203"/>
              <a:gd name="connsiteY4" fmla="*/ 753733 h 1507466"/>
              <a:gd name="connsiteX5" fmla="*/ 2163959 w 2255203"/>
              <a:gd name="connsiteY5" fmla="*/ 1378740 h 1507466"/>
              <a:gd name="connsiteX6" fmla="*/ 2255203 w 2255203"/>
              <a:gd name="connsiteY6" fmla="*/ 1406501 h 1507466"/>
              <a:gd name="connsiteX7" fmla="*/ 2222359 w 2255203"/>
              <a:gd name="connsiteY7" fmla="*/ 1416494 h 1507466"/>
              <a:gd name="connsiteX8" fmla="*/ 1504991 w 2255203"/>
              <a:gd name="connsiteY8" fmla="*/ 1507466 h 1507466"/>
              <a:gd name="connsiteX9" fmla="*/ 0 w 2255203"/>
              <a:gd name="connsiteY9" fmla="*/ 753733 h 1507466"/>
              <a:gd name="connsiteX10" fmla="*/ 1504991 w 2255203"/>
              <a:gd name="connsiteY10" fmla="*/ 0 h 150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203" h="1507466">
                <a:moveTo>
                  <a:pt x="1504991" y="0"/>
                </a:moveTo>
                <a:cubicBezTo>
                  <a:pt x="1764736" y="0"/>
                  <a:pt x="2009112" y="32955"/>
                  <a:pt x="2222359" y="90972"/>
                </a:cubicBezTo>
                <a:lnTo>
                  <a:pt x="2255203" y="100965"/>
                </a:lnTo>
                <a:lnTo>
                  <a:pt x="2163959" y="128726"/>
                </a:lnTo>
                <a:cubicBezTo>
                  <a:pt x="1763629" y="264177"/>
                  <a:pt x="1500423" y="493561"/>
                  <a:pt x="1500423" y="753733"/>
                </a:cubicBezTo>
                <a:cubicBezTo>
                  <a:pt x="1500423" y="1013905"/>
                  <a:pt x="1763629" y="1243289"/>
                  <a:pt x="2163959" y="1378740"/>
                </a:cubicBezTo>
                <a:lnTo>
                  <a:pt x="2255203" y="1406501"/>
                </a:lnTo>
                <a:lnTo>
                  <a:pt x="2222359" y="1416494"/>
                </a:lnTo>
                <a:cubicBezTo>
                  <a:pt x="2009112" y="1474511"/>
                  <a:pt x="1764736" y="1507466"/>
                  <a:pt x="1504991" y="1507466"/>
                </a:cubicBezTo>
                <a:cubicBezTo>
                  <a:pt x="673807" y="1507466"/>
                  <a:pt x="0" y="1170008"/>
                  <a:pt x="0" y="753733"/>
                </a:cubicBezTo>
                <a:cubicBezTo>
                  <a:pt x="0" y="337458"/>
                  <a:pt x="673807" y="0"/>
                  <a:pt x="1504991" y="0"/>
                </a:cubicBezTo>
                <a:close/>
              </a:path>
            </a:pathLst>
          </a:cu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Freeform: Shape 3">
            <a:extLst>
              <a:ext uri="{FF2B5EF4-FFF2-40B4-BE49-F238E27FC236}">
                <a16:creationId xmlns:a16="http://schemas.microsoft.com/office/drawing/2014/main" id="{E58BF337-8F02-AFB4-4065-526E1F2BBCAE}"/>
              </a:ext>
            </a:extLst>
          </p:cNvPr>
          <p:cNvSpPr/>
          <p:nvPr/>
        </p:nvSpPr>
        <p:spPr>
          <a:xfrm>
            <a:off x="5978792" y="4800600"/>
            <a:ext cx="2255202" cy="1507466"/>
          </a:xfrm>
          <a:custGeom>
            <a:avLst/>
            <a:gdLst>
              <a:gd name="connsiteX0" fmla="*/ 750211 w 2255202"/>
              <a:gd name="connsiteY0" fmla="*/ 0 h 1507466"/>
              <a:gd name="connsiteX1" fmla="*/ 2255202 w 2255202"/>
              <a:gd name="connsiteY1" fmla="*/ 753733 h 1507466"/>
              <a:gd name="connsiteX2" fmla="*/ 750211 w 2255202"/>
              <a:gd name="connsiteY2" fmla="*/ 1507466 h 1507466"/>
              <a:gd name="connsiteX3" fmla="*/ 32843 w 2255202"/>
              <a:gd name="connsiteY3" fmla="*/ 1416494 h 1507466"/>
              <a:gd name="connsiteX4" fmla="*/ 0 w 2255202"/>
              <a:gd name="connsiteY4" fmla="*/ 1406501 h 1507466"/>
              <a:gd name="connsiteX5" fmla="*/ 91243 w 2255202"/>
              <a:gd name="connsiteY5" fmla="*/ 1378740 h 1507466"/>
              <a:gd name="connsiteX6" fmla="*/ 754779 w 2255202"/>
              <a:gd name="connsiteY6" fmla="*/ 753733 h 1507466"/>
              <a:gd name="connsiteX7" fmla="*/ 91243 w 2255202"/>
              <a:gd name="connsiteY7" fmla="*/ 128726 h 1507466"/>
              <a:gd name="connsiteX8" fmla="*/ 0 w 2255202"/>
              <a:gd name="connsiteY8" fmla="*/ 100965 h 1507466"/>
              <a:gd name="connsiteX9" fmla="*/ 32843 w 2255202"/>
              <a:gd name="connsiteY9" fmla="*/ 90972 h 1507466"/>
              <a:gd name="connsiteX10" fmla="*/ 750211 w 2255202"/>
              <a:gd name="connsiteY10" fmla="*/ 0 h 150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202" h="1507466">
                <a:moveTo>
                  <a:pt x="750211" y="0"/>
                </a:moveTo>
                <a:cubicBezTo>
                  <a:pt x="1581395" y="0"/>
                  <a:pt x="2255202" y="337458"/>
                  <a:pt x="2255202" y="753733"/>
                </a:cubicBezTo>
                <a:cubicBezTo>
                  <a:pt x="2255202" y="1170008"/>
                  <a:pt x="1581395" y="1507466"/>
                  <a:pt x="750211" y="1507466"/>
                </a:cubicBezTo>
                <a:cubicBezTo>
                  <a:pt x="490466" y="1507466"/>
                  <a:pt x="246090" y="1474511"/>
                  <a:pt x="32843" y="1416494"/>
                </a:cubicBezTo>
                <a:lnTo>
                  <a:pt x="0" y="1406501"/>
                </a:lnTo>
                <a:lnTo>
                  <a:pt x="91243" y="1378740"/>
                </a:lnTo>
                <a:cubicBezTo>
                  <a:pt x="491573" y="1243289"/>
                  <a:pt x="754779" y="1013905"/>
                  <a:pt x="754779" y="753733"/>
                </a:cubicBezTo>
                <a:cubicBezTo>
                  <a:pt x="754779" y="493561"/>
                  <a:pt x="491573" y="264177"/>
                  <a:pt x="91243" y="128726"/>
                </a:cubicBezTo>
                <a:lnTo>
                  <a:pt x="0" y="100965"/>
                </a:lnTo>
                <a:lnTo>
                  <a:pt x="32843" y="90972"/>
                </a:lnTo>
                <a:cubicBezTo>
                  <a:pt x="246090" y="32955"/>
                  <a:pt x="490466" y="0"/>
                  <a:pt x="750211" y="0"/>
                </a:cubicBezTo>
                <a:close/>
              </a:path>
            </a:pathLst>
          </a:cu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extBox 9">
            <a:extLst>
              <a:ext uri="{FF2B5EF4-FFF2-40B4-BE49-F238E27FC236}">
                <a16:creationId xmlns:a16="http://schemas.microsoft.com/office/drawing/2014/main" id="{A0CAABC8-BC4A-6858-F035-73D006E5754C}"/>
              </a:ext>
            </a:extLst>
          </p:cNvPr>
          <p:cNvSpPr txBox="1"/>
          <p:nvPr/>
        </p:nvSpPr>
        <p:spPr>
          <a:xfrm>
            <a:off x="5523536" y="5101920"/>
            <a:ext cx="1090275" cy="830997"/>
          </a:xfrm>
          <a:prstGeom prst="rect">
            <a:avLst/>
          </a:prstGeom>
          <a:noFill/>
        </p:spPr>
        <p:txBody>
          <a:bodyPr wrap="square" rtlCol="0">
            <a:spAutoFit/>
          </a:bodyPr>
          <a:lstStyle/>
          <a:p>
            <a:r>
              <a:rPr lang="en-US" sz="1600" dirty="0"/>
              <a:t>Petro oil and Nav. Water</a:t>
            </a:r>
          </a:p>
        </p:txBody>
      </p:sp>
      <p:sp>
        <p:nvSpPr>
          <p:cNvPr id="11" name="TextBox 10">
            <a:extLst>
              <a:ext uri="{FF2B5EF4-FFF2-40B4-BE49-F238E27FC236}">
                <a16:creationId xmlns:a16="http://schemas.microsoft.com/office/drawing/2014/main" id="{9BF18CEE-1815-37C6-2C6F-6BB0DEC39C69}"/>
              </a:ext>
            </a:extLst>
          </p:cNvPr>
          <p:cNvSpPr txBox="1"/>
          <p:nvPr/>
        </p:nvSpPr>
        <p:spPr>
          <a:xfrm>
            <a:off x="6873580" y="5111218"/>
            <a:ext cx="1144888" cy="830997"/>
          </a:xfrm>
          <a:prstGeom prst="rect">
            <a:avLst/>
          </a:prstGeom>
          <a:noFill/>
        </p:spPr>
        <p:txBody>
          <a:bodyPr wrap="square" rtlCol="0">
            <a:spAutoFit/>
          </a:bodyPr>
          <a:lstStyle/>
          <a:p>
            <a:r>
              <a:rPr lang="en-US" sz="1600" dirty="0"/>
              <a:t>Petro</a:t>
            </a:r>
            <a:br>
              <a:rPr lang="en-US" sz="1600" dirty="0"/>
            </a:br>
            <a:r>
              <a:rPr lang="en-US" sz="1600" dirty="0"/>
              <a:t>No Nav. Water risk</a:t>
            </a:r>
          </a:p>
        </p:txBody>
      </p:sp>
      <p:sp>
        <p:nvSpPr>
          <p:cNvPr id="12" name="TextBox 11">
            <a:extLst>
              <a:ext uri="{FF2B5EF4-FFF2-40B4-BE49-F238E27FC236}">
                <a16:creationId xmlns:a16="http://schemas.microsoft.com/office/drawing/2014/main" id="{1C752456-63A9-39B4-1A77-EC823BCCC2C9}"/>
              </a:ext>
            </a:extLst>
          </p:cNvPr>
          <p:cNvSpPr txBox="1"/>
          <p:nvPr/>
        </p:nvSpPr>
        <p:spPr>
          <a:xfrm>
            <a:off x="3962401" y="5101921"/>
            <a:ext cx="1416851" cy="830997"/>
          </a:xfrm>
          <a:prstGeom prst="rect">
            <a:avLst/>
          </a:prstGeom>
          <a:noFill/>
        </p:spPr>
        <p:txBody>
          <a:bodyPr wrap="square" rtlCol="0">
            <a:spAutoFit/>
          </a:bodyPr>
          <a:lstStyle/>
          <a:p>
            <a:r>
              <a:rPr lang="en-US" sz="1600" dirty="0"/>
              <a:t>Non-Petro oil</a:t>
            </a:r>
          </a:p>
          <a:p>
            <a:r>
              <a:rPr lang="en-US" sz="1600" dirty="0"/>
              <a:t>and APSA exempt</a:t>
            </a:r>
          </a:p>
        </p:txBody>
      </p:sp>
      <p:sp>
        <p:nvSpPr>
          <p:cNvPr id="13" name="TextBox 12">
            <a:extLst>
              <a:ext uri="{FF2B5EF4-FFF2-40B4-BE49-F238E27FC236}">
                <a16:creationId xmlns:a16="http://schemas.microsoft.com/office/drawing/2014/main" id="{748E290A-EE9B-C0F6-0A26-BCBCE0026E42}"/>
              </a:ext>
            </a:extLst>
          </p:cNvPr>
          <p:cNvSpPr txBox="1"/>
          <p:nvPr/>
        </p:nvSpPr>
        <p:spPr>
          <a:xfrm>
            <a:off x="2743201" y="5111219"/>
            <a:ext cx="980388" cy="830997"/>
          </a:xfrm>
          <a:prstGeom prst="rect">
            <a:avLst/>
          </a:prstGeom>
          <a:noFill/>
        </p:spPr>
        <p:txBody>
          <a:bodyPr wrap="square" rtlCol="0">
            <a:spAutoFit/>
          </a:bodyPr>
          <a:lstStyle/>
          <a:p>
            <a:r>
              <a:rPr lang="en-US" sz="1600" dirty="0"/>
              <a:t>Federal SPCC Program</a:t>
            </a:r>
          </a:p>
        </p:txBody>
      </p:sp>
      <p:sp>
        <p:nvSpPr>
          <p:cNvPr id="14" name="TextBox 13">
            <a:extLst>
              <a:ext uri="{FF2B5EF4-FFF2-40B4-BE49-F238E27FC236}">
                <a16:creationId xmlns:a16="http://schemas.microsoft.com/office/drawing/2014/main" id="{D2C7DB58-BD06-5E30-9071-B12409B528B5}"/>
              </a:ext>
            </a:extLst>
          </p:cNvPr>
          <p:cNvSpPr txBox="1"/>
          <p:nvPr/>
        </p:nvSpPr>
        <p:spPr>
          <a:xfrm>
            <a:off x="8382000" y="5111218"/>
            <a:ext cx="971818" cy="830997"/>
          </a:xfrm>
          <a:prstGeom prst="rect">
            <a:avLst/>
          </a:prstGeom>
          <a:noFill/>
        </p:spPr>
        <p:txBody>
          <a:bodyPr wrap="square" rtlCol="0">
            <a:spAutoFit/>
          </a:bodyPr>
          <a:lstStyle/>
          <a:p>
            <a:r>
              <a:rPr lang="en-US" sz="1600" dirty="0"/>
              <a:t>APSA SPCC Program</a:t>
            </a:r>
          </a:p>
        </p:txBody>
      </p:sp>
    </p:spTree>
    <p:extLst>
      <p:ext uri="{BB962C8B-B14F-4D97-AF65-F5344CB8AC3E}">
        <p14:creationId xmlns:p14="http://schemas.microsoft.com/office/powerpoint/2010/main" val="4148028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UBLISH_TITLE" val="Presentation9"/>
  <p:tag name="ARTICULATE_PUBLISH_PATH" val="W:\Courses\DOT\HMT 253 - Shipping Batteries\Published_Presentations"/>
  <p:tag name="ARTICULATE_LOGO" val="(None selected)"/>
  <p:tag name="ARTICULATE_PRESENTER" val="(None selected)"/>
  <p:tag name="ARTICULATE_PRESENTER_GUID" val="9869030842"/>
  <p:tag name="ARTICULATE_LMS" val="0"/>
  <p:tag name="ARTICULATE_TEMPLATE_GUID" val="1a000000-6000-0000-b000-000000000001"/>
  <p:tag name="LAUNCHINNEWWINDOW" val="0"/>
  <p:tag name="LASTPUBLISHED" val="W:\Courses\DOT\HMT 253 - Shipping Batteries\Published_Presentations\Presentation9\player.html"/>
  <p:tag name="ARTICULATE_PRESENTER_VERSION" val="6"/>
  <p:tag name="LMS_PUBLISH" val="No"/>
  <p:tag name="ARTICULATE_TEMPLATE" val="Corporate Communications"/>
  <p:tag name="PRESENTER_PREVIEW_START" val="1"/>
  <p:tag name="PRESENTER_PREVIEW_MODE" val="0"/>
  <p:tag name="ARTICULATE_PROJECT_OPEN" val="0"/>
</p:tagLst>
</file>

<file path=ppt/theme/theme1.xml><?xml version="1.0" encoding="utf-8"?>
<a:theme xmlns:a="http://schemas.openxmlformats.org/drawingml/2006/main" name="1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ersionX.potx" id="{925AAE87-A06B-4932-9933-2DB201E8F9CF}" vid="{76D82B97-034D-4F58-B001-7F3B0744C791}"/>
    </a:ext>
  </a:extLst>
</a:theme>
</file>

<file path=ppt/theme/theme2.xml><?xml version="1.0" encoding="utf-8"?>
<a:theme xmlns:a="http://schemas.openxmlformats.org/drawingml/2006/main" name="2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ersionX.potx" id="{925AAE87-A06B-4932-9933-2DB201E8F9CF}" vid="{76D82B97-034D-4F58-B001-7F3B0744C7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VersionX</Template>
  <TotalTime>26743</TotalTime>
  <Words>3725</Words>
  <Application>Microsoft Office PowerPoint</Application>
  <PresentationFormat>Widescreen</PresentationFormat>
  <Paragraphs>479</Paragraphs>
  <Slides>78</Slides>
  <Notes>65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78</vt:i4>
      </vt:variant>
    </vt:vector>
  </HeadingPairs>
  <TitlesOfParts>
    <vt:vector size="85" baseType="lpstr">
      <vt:lpstr>Aptos</vt:lpstr>
      <vt:lpstr>Arial</vt:lpstr>
      <vt:lpstr>Calibri</vt:lpstr>
      <vt:lpstr>Courier New</vt:lpstr>
      <vt:lpstr>Wingdings</vt:lpstr>
      <vt:lpstr>1_Presentation</vt:lpstr>
      <vt:lpstr>2_Presentation</vt:lpstr>
      <vt:lpstr>Welcome to Completing the SPCC Template  for Qualified Facilities</vt:lpstr>
      <vt:lpstr>Expert Training–Anytime, Anywhere™</vt:lpstr>
      <vt:lpstr>Objectives</vt:lpstr>
      <vt:lpstr>Waters of the State</vt:lpstr>
      <vt:lpstr>Aboveground Petroleum Storage Act (APSA)</vt:lpstr>
      <vt:lpstr>APSA Exclusions</vt:lpstr>
      <vt:lpstr>Oil Discharge Prevention</vt:lpstr>
      <vt:lpstr>Spill Prevention, Control, and Countermeasure Rule</vt:lpstr>
      <vt:lpstr>APSA vs. Federal SPCC Applicability</vt:lpstr>
      <vt:lpstr>Facility Definition</vt:lpstr>
      <vt:lpstr>Facility Definition (con’t)</vt:lpstr>
      <vt:lpstr>Oil Pollution Prevention Program Non-transportation-related Facilities </vt:lpstr>
      <vt:lpstr>Oil Pollution Prevention Program Transportation-related Facilities </vt:lpstr>
      <vt:lpstr>Non-transportation-related Activities</vt:lpstr>
      <vt:lpstr>Capacity Triggers</vt:lpstr>
      <vt:lpstr>Capacity Criteria</vt:lpstr>
      <vt:lpstr>Capacity Criteria Exclusions</vt:lpstr>
      <vt:lpstr>Oil Pollution Prevention Program Applicability</vt:lpstr>
      <vt:lpstr>Oil Pollution Prevention Program Applicability Determination</vt:lpstr>
      <vt:lpstr>SPCC Plan Location Exclusion</vt:lpstr>
      <vt:lpstr>SPCC Plan Location Exclusion</vt:lpstr>
      <vt:lpstr>SPCC Plan Capacity Exclusion</vt:lpstr>
      <vt:lpstr>SPCC Plan Capacity Exclusion – Aboveground Limits</vt:lpstr>
      <vt:lpstr>SPCC Plan Capacity Exclusion – Underground Storage Tanks</vt:lpstr>
      <vt:lpstr>APSA Tanks In Underground Areas (TIUGAs)</vt:lpstr>
      <vt:lpstr>APSA Tanks In Underground Areas (TIUGAs)</vt:lpstr>
      <vt:lpstr>SPCC Plan Capacity Exclusion – Underground Limits</vt:lpstr>
      <vt:lpstr>SPCC Plan Certification</vt:lpstr>
      <vt:lpstr>SPCC Plan Certification Professional Engineer (PE) Certification</vt:lpstr>
      <vt:lpstr>SPCC Plan Certification</vt:lpstr>
      <vt:lpstr>SPCC Plan Self-Certification Definition of Qualified Facilities</vt:lpstr>
      <vt:lpstr>SPCC Plan Self-Certification Definition of Minimal Spill History</vt:lpstr>
      <vt:lpstr>SPCC Plan Self-Certification Types of Qualified Facilities</vt:lpstr>
      <vt:lpstr>Tier I Qualified Facilities</vt:lpstr>
      <vt:lpstr>Tier II Qualified Facilities</vt:lpstr>
      <vt:lpstr>Tier I and II Qualified Facility Eligibility Requirements and Options</vt:lpstr>
      <vt:lpstr>SPCC Plan Self-Certification Tier I Facility Advantage</vt:lpstr>
      <vt:lpstr>SPCC Plan Self-Certification Tier I and II Facilities</vt:lpstr>
      <vt:lpstr>SPCC Plan Certification Self-Certification</vt:lpstr>
      <vt:lpstr>SPCC Plan Certification Self-Certification</vt:lpstr>
      <vt:lpstr>Discharges of Oil</vt:lpstr>
      <vt:lpstr>Oil Discharges That “May Be Harmful”</vt:lpstr>
      <vt:lpstr>Oil Discharges That “May Be Harmful”</vt:lpstr>
      <vt:lpstr>Oil Discharge Notification</vt:lpstr>
      <vt:lpstr>Reporting Oil Spills</vt:lpstr>
      <vt:lpstr>Oil Discharge Notification Exclusions</vt:lpstr>
      <vt:lpstr>SPCC Reporting Requirements</vt:lpstr>
      <vt:lpstr>Oil Discharge Notification</vt:lpstr>
      <vt:lpstr>SPCC Oil Discharge Report Elements</vt:lpstr>
      <vt:lpstr>SPCC Oil Discharge Report Elements Facility Details</vt:lpstr>
      <vt:lpstr>SPCC Oil Discharge Report Elements Discharge Details</vt:lpstr>
      <vt:lpstr>SPCC Oil Discharge Report Elements Countermeasures and Corrective Actions</vt:lpstr>
      <vt:lpstr>SPCC Plan Components Table G-2</vt:lpstr>
      <vt:lpstr>SPCC Plan Components Table G-2</vt:lpstr>
      <vt:lpstr>SPCC Plan Components Table G-2</vt:lpstr>
      <vt:lpstr>SPCC Plan Components Table G-2</vt:lpstr>
      <vt:lpstr>SPCC Plan Components Table G-3</vt:lpstr>
      <vt:lpstr>SPCC Plan Components Table G-3</vt:lpstr>
      <vt:lpstr>SPCC Plan Components Table G-4</vt:lpstr>
      <vt:lpstr>SPCC Plan Components Table G-4</vt:lpstr>
      <vt:lpstr>SPCC Plan Components Table G-4</vt:lpstr>
      <vt:lpstr>SPCC Plan Components Table G-5</vt:lpstr>
      <vt:lpstr>SPCC Plan Components Table G-5</vt:lpstr>
      <vt:lpstr>SPCC Plan Components Table G-5</vt:lpstr>
      <vt:lpstr>SPCC Plan Components Table G-5</vt:lpstr>
      <vt:lpstr>SPCC Plan Components Table G-5</vt:lpstr>
      <vt:lpstr>SPCC Plan Components Table G-6</vt:lpstr>
      <vt:lpstr>SPCC Plan Components Table G-6</vt:lpstr>
      <vt:lpstr>SPCC Plan Components Table G-7</vt:lpstr>
      <vt:lpstr>SPCC Plan Components Table G-8</vt:lpstr>
      <vt:lpstr>SPCC Plan Components Table G-8</vt:lpstr>
      <vt:lpstr>SPCC Plan Certification Review and Amend</vt:lpstr>
      <vt:lpstr>SPCC Plan Certification Review and Amend</vt:lpstr>
      <vt:lpstr>SPCC Plan Certification Review and Amend</vt:lpstr>
      <vt:lpstr>SPCC Plan Certification Changes to Eligibility</vt:lpstr>
      <vt:lpstr>Any Questions?</vt:lpstr>
      <vt:lpstr>Thank You for Attending</vt:lpstr>
      <vt:lpstr>Thank You for Attending!</vt:lpstr>
    </vt:vector>
  </TitlesOfParts>
  <Company>Lion Technology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 Harris</dc:creator>
  <cp:lastModifiedBy>Teresina S. Jonkoski</cp:lastModifiedBy>
  <cp:revision>799</cp:revision>
  <cp:lastPrinted>2023-03-03T15:53:30Z</cp:lastPrinted>
  <dcterms:created xsi:type="dcterms:W3CDTF">2020-04-21T16:29:03Z</dcterms:created>
  <dcterms:modified xsi:type="dcterms:W3CDTF">2024-02-16T13:53:16Z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PresentationTEMPLATE2011</vt:lpwstr>
  </property>
  <property fmtid="{D5CDD505-2E9C-101B-9397-08002B2CF9AE}" pid="4" name="ArticulateGUID">
    <vt:lpwstr>69CE2B88-A9E3-486C-ACAB-2511A1877F90</vt:lpwstr>
  </property>
  <property fmtid="{D5CDD505-2E9C-101B-9397-08002B2CF9AE}" pid="5" name="ArticulateProjectFull">
    <vt:lpwstr>C:\Temp\Templates_Common_Files\Presentation\Public_Onsite_Template_2014.ppta</vt:lpwstr>
  </property>
</Properties>
</file>